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7"/>
  </p:notesMasterIdLst>
  <p:handoutMasterIdLst>
    <p:handoutMasterId r:id="rId18"/>
  </p:handoutMasterIdLst>
  <p:sldIdLst>
    <p:sldId id="256" r:id="rId2"/>
    <p:sldId id="260" r:id="rId3"/>
    <p:sldId id="262" r:id="rId4"/>
    <p:sldId id="261" r:id="rId5"/>
    <p:sldId id="257" r:id="rId6"/>
    <p:sldId id="263" r:id="rId7"/>
    <p:sldId id="264" r:id="rId8"/>
    <p:sldId id="269" r:id="rId9"/>
    <p:sldId id="271" r:id="rId10"/>
    <p:sldId id="259" r:id="rId11"/>
    <p:sldId id="265" r:id="rId12"/>
    <p:sldId id="266" r:id="rId13"/>
    <p:sldId id="268"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4"/>
    <p:restoredTop sz="75490"/>
  </p:normalViewPr>
  <p:slideViewPr>
    <p:cSldViewPr snapToGrid="0" snapToObjects="1">
      <p:cViewPr varScale="1">
        <p:scale>
          <a:sx n="78" d="100"/>
          <a:sy n="78" d="100"/>
        </p:scale>
        <p:origin x="968" y="168"/>
      </p:cViewPr>
      <p:guideLst/>
    </p:cSldViewPr>
  </p:slideViewPr>
  <p:outlineViewPr>
    <p:cViewPr>
      <p:scale>
        <a:sx n="33" d="100"/>
        <a:sy n="33" d="100"/>
      </p:scale>
      <p:origin x="0" y="0"/>
    </p:cViewPr>
  </p:outlineViewPr>
  <p:notesTextViewPr>
    <p:cViewPr>
      <p:scale>
        <a:sx n="1" d="1"/>
        <a:sy n="1" d="1"/>
      </p:scale>
      <p:origin x="0" y="-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32959E-206F-0342-87CA-2695879D81E4}"/>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BA02FCB-66C5-FD43-99FA-D99654314D0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FF3B67F-A835-5A46-B26D-D0FB9B250FD8}" type="datetimeFigureOut">
              <a:rPr lang="en-GB" smtClean="0"/>
              <a:t>12/04/2019</a:t>
            </a:fld>
            <a:endParaRPr lang="en-GB"/>
          </a:p>
        </p:txBody>
      </p:sp>
      <p:sp>
        <p:nvSpPr>
          <p:cNvPr id="4" name="Footer Placeholder 3">
            <a:extLst>
              <a:ext uri="{FF2B5EF4-FFF2-40B4-BE49-F238E27FC236}">
                <a16:creationId xmlns:a16="http://schemas.microsoft.com/office/drawing/2014/main" id="{731050B9-33AC-AC48-A709-0E8595EC2F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2F7A5D5-C47E-0742-B142-507DE6CB0F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6D2194-70FA-2E43-9C51-1C3ABE7D35D4}" type="slidenum">
              <a:rPr lang="en-GB" smtClean="0"/>
              <a:t>‹#›</a:t>
            </a:fld>
            <a:endParaRPr lang="en-GB"/>
          </a:p>
        </p:txBody>
      </p:sp>
    </p:spTree>
    <p:extLst>
      <p:ext uri="{BB962C8B-B14F-4D97-AF65-F5344CB8AC3E}">
        <p14:creationId xmlns:p14="http://schemas.microsoft.com/office/powerpoint/2010/main" val="353119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C23FDB-CE08-E348-85BF-01B70AD94151}" type="datetimeFigureOut">
              <a:rPr lang="en-GB" smtClean="0"/>
              <a:t>12/04/2019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7A48-9551-FC40-A2BC-6F6516B3489C}" type="slidenum">
              <a:rPr lang="en-GB" smtClean="0"/>
              <a:t>‹#›</a:t>
            </a:fld>
            <a:endParaRPr lang="en-GB"/>
          </a:p>
        </p:txBody>
      </p:sp>
    </p:spTree>
    <p:extLst>
      <p:ext uri="{BB962C8B-B14F-4D97-AF65-F5344CB8AC3E}">
        <p14:creationId xmlns:p14="http://schemas.microsoft.com/office/powerpoint/2010/main" val="104805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477A48-9551-FC40-A2BC-6F6516B3489C}" type="slidenum">
              <a:rPr lang="en-GB" smtClean="0"/>
              <a:t>1</a:t>
            </a:fld>
            <a:endParaRPr lang="en-GB"/>
          </a:p>
        </p:txBody>
      </p:sp>
    </p:spTree>
    <p:extLst>
      <p:ext uri="{BB962C8B-B14F-4D97-AF65-F5344CB8AC3E}">
        <p14:creationId xmlns:p14="http://schemas.microsoft.com/office/powerpoint/2010/main" val="209118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These 3 questions, were questions which guided the decisions and choices made by Francis Xavier. Recently, Fr. Gerard asked us [CLICK]</a:t>
            </a:r>
          </a:p>
          <a:p>
            <a:endParaRPr lang="en-GB" dirty="0">
              <a:latin typeface="Helvetica Neue" panose="02000503000000020004" pitchFamily="2" charset="0"/>
            </a:endParaRPr>
          </a:p>
          <a:p>
            <a:r>
              <a:rPr lang="en-GB" dirty="0">
                <a:latin typeface="Helvetica Neue" panose="02000503000000020004" pitchFamily="2" charset="0"/>
              </a:rPr>
              <a:t>It is something to do with the Proclamation of the Good News of Jesus Christ – something which singled out Francis Xavier and which brought the Christian faith to millions of people in the world. Many of us might not be sitting here now…</a:t>
            </a:r>
          </a:p>
          <a:p>
            <a:endParaRPr lang="en-GB" dirty="0">
              <a:latin typeface="Helvetica Neue" panose="02000503000000020004" pitchFamily="2" charset="0"/>
            </a:endParaRPr>
          </a:p>
          <a:p>
            <a:r>
              <a:rPr lang="en-GB" dirty="0">
                <a:latin typeface="Helvetica Neue" panose="02000503000000020004" pitchFamily="2" charset="0"/>
              </a:rPr>
              <a:t>The Pope reminds us [CLICK]</a:t>
            </a:r>
          </a:p>
          <a:p>
            <a:endParaRPr lang="en-GB" dirty="0">
              <a:latin typeface="Helvetica Neue" panose="02000503000000020004" pitchFamily="2" charset="0"/>
            </a:endParaRPr>
          </a:p>
          <a:p>
            <a:r>
              <a:rPr lang="en-GB" dirty="0">
                <a:latin typeface="Helvetica Neue" panose="02000503000000020004" pitchFamily="2" charset="0"/>
              </a:rPr>
              <a:t>Through baptism, we are commissioned by Jesus to be ‘missionary disciples’ </a:t>
            </a:r>
          </a:p>
          <a:p>
            <a:endParaRPr lang="en-GB" dirty="0">
              <a:latin typeface="Helvetica Neue" panose="02000503000000020004" pitchFamily="2" charset="0"/>
            </a:endParaRPr>
          </a:p>
          <a:p>
            <a:r>
              <a:rPr lang="en-GB" dirty="0">
                <a:latin typeface="Helvetica Neue" panose="02000503000000020004" pitchFamily="2" charset="0"/>
              </a:rPr>
              <a:t>‘Not me’ was one response I had this week… too late, I said You are called to it through baptism</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10</a:t>
            </a:fld>
            <a:endParaRPr lang="en-GB"/>
          </a:p>
        </p:txBody>
      </p:sp>
    </p:spTree>
    <p:extLst>
      <p:ext uri="{BB962C8B-B14F-4D97-AF65-F5344CB8AC3E}">
        <p14:creationId xmlns:p14="http://schemas.microsoft.com/office/powerpoint/2010/main" val="301290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Again, Pope Francis wrote recently.</a:t>
            </a:r>
          </a:p>
          <a:p>
            <a:endParaRPr lang="en-GB" dirty="0">
              <a:latin typeface="Helvetica Neue" panose="02000503000000020004" pitchFamily="2" charset="0"/>
            </a:endParaRPr>
          </a:p>
          <a:p>
            <a:r>
              <a:rPr lang="en-GB" dirty="0">
                <a:latin typeface="Helvetica Neue" panose="02000503000000020004" pitchFamily="2" charset="0"/>
              </a:rPr>
              <a:t>Perhaps this morning has given us a chance to experience a renewed personal meeting with Jesus.  What can we remember?</a:t>
            </a:r>
          </a:p>
          <a:p>
            <a:endParaRPr lang="en-GB" dirty="0">
              <a:latin typeface="Helvetica Neue" panose="02000503000000020004" pitchFamily="2" charset="0"/>
            </a:endParaRPr>
          </a:p>
          <a:p>
            <a:r>
              <a:rPr lang="en-GB" dirty="0">
                <a:latin typeface="Helvetica Neue" panose="02000503000000020004" pitchFamily="2" charset="0"/>
              </a:rPr>
              <a:t>Fr. Thayriam told us: [CLICK] What was it that we wanted to be rid of?</a:t>
            </a:r>
          </a:p>
          <a:p>
            <a:endParaRPr lang="en-GB" dirty="0">
              <a:latin typeface="Helvetica Neue" panose="02000503000000020004" pitchFamily="2" charset="0"/>
            </a:endParaRPr>
          </a:p>
          <a:p>
            <a:r>
              <a:rPr lang="en-GB" dirty="0">
                <a:latin typeface="Helvetica Neue" panose="02000503000000020004" pitchFamily="2" charset="0"/>
              </a:rPr>
              <a:t>We think of Lent as a time for ‘conversion’ Fr. Thayriam gave us some very concrete examples of what that might look like in our Parish. </a:t>
            </a:r>
          </a:p>
          <a:p>
            <a:endParaRPr lang="en-GB" dirty="0">
              <a:latin typeface="Helvetica Neue" panose="02000503000000020004" pitchFamily="2" charset="0"/>
            </a:endParaRPr>
          </a:p>
          <a:p>
            <a:r>
              <a:rPr lang="en-GB" dirty="0">
                <a:latin typeface="Helvetica Neue" panose="02000503000000020004" pitchFamily="2" charset="0"/>
              </a:rPr>
              <a:t>Are we guilty [even just a little bit] of doing what he describes?</a:t>
            </a:r>
          </a:p>
          <a:p>
            <a:endParaRPr lang="en-GB" dirty="0">
              <a:latin typeface="Helvetica Neue" panose="02000503000000020004" pitchFamily="2" charset="0"/>
            </a:endParaRPr>
          </a:p>
          <a:p>
            <a:r>
              <a:rPr lang="en-GB" dirty="0">
                <a:latin typeface="Helvetica Neue" panose="02000503000000020004" pitchFamily="2" charset="0"/>
              </a:rPr>
              <a:t>Can we change our behaviour?</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11</a:t>
            </a:fld>
            <a:endParaRPr lang="en-GB"/>
          </a:p>
        </p:txBody>
      </p:sp>
    </p:spTree>
    <p:extLst>
      <p:ext uri="{BB962C8B-B14F-4D97-AF65-F5344CB8AC3E}">
        <p14:creationId xmlns:p14="http://schemas.microsoft.com/office/powerpoint/2010/main" val="267342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Here are some further concrete examples. </a:t>
            </a:r>
          </a:p>
          <a:p>
            <a:endParaRPr lang="en-GB" dirty="0">
              <a:latin typeface="Helvetica Neue" panose="02000503000000020004" pitchFamily="2" charset="0"/>
            </a:endParaRPr>
          </a:p>
          <a:p>
            <a:r>
              <a:rPr lang="en-GB" dirty="0">
                <a:latin typeface="Helvetica Neue" panose="02000503000000020004" pitchFamily="2" charset="0"/>
              </a:rPr>
              <a:t>Again, can we change our behaviour?</a:t>
            </a:r>
          </a:p>
          <a:p>
            <a:endParaRPr lang="en-GB" dirty="0">
              <a:latin typeface="Helvetica Neue" panose="02000503000000020004" pitchFamily="2" charset="0"/>
            </a:endParaRPr>
          </a:p>
          <a:p>
            <a:r>
              <a:rPr lang="en-GB" dirty="0">
                <a:latin typeface="Helvetica Neue" panose="02000503000000020004" pitchFamily="2" charset="0"/>
              </a:rPr>
              <a:t>Fr Thayriam makes much the same point as the Pope.</a:t>
            </a:r>
          </a:p>
          <a:p>
            <a:endParaRPr lang="en-GB" dirty="0">
              <a:latin typeface="Helvetica Neue" panose="02000503000000020004" pitchFamily="2" charset="0"/>
            </a:endParaRPr>
          </a:p>
          <a:p>
            <a:r>
              <a:rPr lang="en-GB" dirty="0">
                <a:latin typeface="Helvetica Neue" panose="02000503000000020004" pitchFamily="2" charset="0"/>
              </a:rPr>
              <a:t>True evangelisation is about knowing that we are truly loved and wanting to ‘shout it from the roof-tops’</a:t>
            </a:r>
          </a:p>
          <a:p>
            <a:endParaRPr lang="en-GB" dirty="0">
              <a:latin typeface="Helvetica Neue" panose="02000503000000020004" pitchFamily="2" charset="0"/>
            </a:endParaRPr>
          </a:p>
          <a:p>
            <a:r>
              <a:rPr lang="en-GB" dirty="0">
                <a:latin typeface="Helvetica Neue" panose="02000503000000020004" pitchFamily="2" charset="0"/>
              </a:rPr>
              <a:t>It is not  about ‘doing ‘ more in the Parish – although that might be the result</a:t>
            </a:r>
          </a:p>
          <a:p>
            <a:endParaRPr lang="en-GB" dirty="0">
              <a:latin typeface="Helvetica Neue" panose="02000503000000020004" pitchFamily="2" charset="0"/>
            </a:endParaRPr>
          </a:p>
          <a:p>
            <a:r>
              <a:rPr lang="en-GB" dirty="0">
                <a:latin typeface="Helvetica Neue" panose="02000503000000020004" pitchFamily="2" charset="0"/>
              </a:rPr>
              <a:t>It is about changing the way we do/see things. It is about changing how others see and experience their time here in the church.</a:t>
            </a:r>
          </a:p>
          <a:p>
            <a:endParaRPr lang="en-GB" dirty="0">
              <a:latin typeface="Helvetica Neue" panose="02000503000000020004" pitchFamily="2" charset="0"/>
            </a:endParaRPr>
          </a:p>
          <a:p>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12</a:t>
            </a:fld>
            <a:endParaRPr lang="en-GB"/>
          </a:p>
        </p:txBody>
      </p:sp>
    </p:spTree>
    <p:extLst>
      <p:ext uri="{BB962C8B-B14F-4D97-AF65-F5344CB8AC3E}">
        <p14:creationId xmlns:p14="http://schemas.microsoft.com/office/powerpoint/2010/main" val="154408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I’ve just said that it is not about ‘doing’ more, but if we become ‘missionary disciples’ thing WILL change….</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13</a:t>
            </a:fld>
            <a:endParaRPr lang="en-GB"/>
          </a:p>
        </p:txBody>
      </p:sp>
    </p:spTree>
    <p:extLst>
      <p:ext uri="{BB962C8B-B14F-4D97-AF65-F5344CB8AC3E}">
        <p14:creationId xmlns:p14="http://schemas.microsoft.com/office/powerpoint/2010/main" val="129977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So what changes?</a:t>
            </a:r>
          </a:p>
          <a:p>
            <a:endParaRPr lang="en-GB" dirty="0">
              <a:latin typeface="Helvetica Neue" panose="02000503000000020004" pitchFamily="2" charset="0"/>
            </a:endParaRPr>
          </a:p>
          <a:p>
            <a:r>
              <a:rPr lang="en-GB" dirty="0">
                <a:latin typeface="Helvetica Neue" panose="02000503000000020004" pitchFamily="2" charset="0"/>
              </a:rPr>
              <a:t>As the song says- ‘Love changes everything’</a:t>
            </a:r>
          </a:p>
          <a:p>
            <a:endParaRPr lang="en-GB" dirty="0">
              <a:latin typeface="Helvetica Neue" panose="02000503000000020004" pitchFamily="2" charset="0"/>
            </a:endParaRPr>
          </a:p>
          <a:p>
            <a:r>
              <a:rPr lang="en-GB" dirty="0">
                <a:latin typeface="Helvetica Neue" panose="02000503000000020004" pitchFamily="2" charset="0"/>
              </a:rPr>
              <a:t>Our conversation changes…</a:t>
            </a:r>
          </a:p>
          <a:p>
            <a:endParaRPr lang="en-GB" dirty="0">
              <a:latin typeface="Helvetica Neue" panose="02000503000000020004" pitchFamily="2" charset="0"/>
            </a:endParaRPr>
          </a:p>
          <a:p>
            <a:r>
              <a:rPr lang="en-GB" dirty="0">
                <a:latin typeface="Helvetica Neue" panose="02000503000000020004" pitchFamily="2" charset="0"/>
              </a:rPr>
              <a:t>Alpha has already changed our conversation. [Share]</a:t>
            </a:r>
          </a:p>
          <a:p>
            <a:endParaRPr lang="en-GB" dirty="0">
              <a:latin typeface="Helvetica Neue" panose="02000503000000020004" pitchFamily="2" charset="0"/>
            </a:endParaRPr>
          </a:p>
          <a:p>
            <a:r>
              <a:rPr lang="en-GB" dirty="0">
                <a:latin typeface="Helvetica Neue" panose="02000503000000020004" pitchFamily="2" charset="0"/>
              </a:rPr>
              <a:t>Take some time to consider these questions…</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14</a:t>
            </a:fld>
            <a:endParaRPr lang="en-GB"/>
          </a:p>
        </p:txBody>
      </p:sp>
    </p:spTree>
    <p:extLst>
      <p:ext uri="{BB962C8B-B14F-4D97-AF65-F5344CB8AC3E}">
        <p14:creationId xmlns:p14="http://schemas.microsoft.com/office/powerpoint/2010/main" val="366532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15</a:t>
            </a:fld>
            <a:endParaRPr lang="en-GB"/>
          </a:p>
        </p:txBody>
      </p:sp>
    </p:spTree>
    <p:extLst>
      <p:ext uri="{BB962C8B-B14F-4D97-AF65-F5344CB8AC3E}">
        <p14:creationId xmlns:p14="http://schemas.microsoft.com/office/powerpoint/2010/main" val="319073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Sacred space is a semi structure in the middle of the room. Introduce the idea of something we are going to create over the next week. You will be part of it whether you come for just today. It is a sacred space for the parish – we are all part of the parish!</a:t>
            </a:r>
          </a:p>
        </p:txBody>
      </p:sp>
      <p:sp>
        <p:nvSpPr>
          <p:cNvPr id="4" name="Slide Number Placeholder 3"/>
          <p:cNvSpPr>
            <a:spLocks noGrp="1"/>
          </p:cNvSpPr>
          <p:nvPr>
            <p:ph type="sldNum" sz="quarter" idx="5"/>
          </p:nvPr>
        </p:nvSpPr>
        <p:spPr/>
        <p:txBody>
          <a:bodyPr/>
          <a:lstStyle/>
          <a:p>
            <a:fld id="{5E477A48-9551-FC40-A2BC-6F6516B3489C}" type="slidenum">
              <a:rPr lang="en-GB" smtClean="0"/>
              <a:t>2</a:t>
            </a:fld>
            <a:endParaRPr lang="en-GB"/>
          </a:p>
        </p:txBody>
      </p:sp>
    </p:spTree>
    <p:extLst>
      <p:ext uri="{BB962C8B-B14F-4D97-AF65-F5344CB8AC3E}">
        <p14:creationId xmlns:p14="http://schemas.microsoft.com/office/powerpoint/2010/main" val="4792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willing to come to this sacred space. It is a space we already know. It is familiar. We are committed. We have faith. </a:t>
            </a:r>
          </a:p>
        </p:txBody>
      </p:sp>
      <p:sp>
        <p:nvSpPr>
          <p:cNvPr id="4" name="Slide Number Placeholder 3"/>
          <p:cNvSpPr>
            <a:spLocks noGrp="1"/>
          </p:cNvSpPr>
          <p:nvPr>
            <p:ph type="sldNum" sz="quarter" idx="5"/>
          </p:nvPr>
        </p:nvSpPr>
        <p:spPr/>
        <p:txBody>
          <a:bodyPr/>
          <a:lstStyle/>
          <a:p>
            <a:fld id="{5E477A48-9551-FC40-A2BC-6F6516B3489C}" type="slidenum">
              <a:rPr lang="en-GB" smtClean="0"/>
              <a:t>3</a:t>
            </a:fld>
            <a:endParaRPr lang="en-GB"/>
          </a:p>
        </p:txBody>
      </p:sp>
    </p:spTree>
    <p:extLst>
      <p:ext uri="{BB962C8B-B14F-4D97-AF65-F5344CB8AC3E}">
        <p14:creationId xmlns:p14="http://schemas.microsoft.com/office/powerpoint/2010/main" val="316798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God tells us to come no nearer! Why?</a:t>
            </a:r>
          </a:p>
          <a:p>
            <a:r>
              <a:rPr lang="en-GB" dirty="0"/>
              <a:t>God knows us and loves us just as we are….</a:t>
            </a:r>
          </a:p>
          <a:p>
            <a:endParaRPr lang="en-GB" dirty="0"/>
          </a:p>
          <a:p>
            <a:r>
              <a:rPr lang="en-GB" dirty="0"/>
              <a:t>So, as we enter this holy ground, this sacred place, we ask ourselves:</a:t>
            </a:r>
          </a:p>
          <a:p>
            <a:r>
              <a:rPr lang="en-GB" dirty="0"/>
              <a:t>What is it that we want to be rid of? (like the sandals)</a:t>
            </a:r>
          </a:p>
          <a:p>
            <a:r>
              <a:rPr lang="en-GB" dirty="0"/>
              <a:t>What is it that isolates us from others from God? (sin)</a:t>
            </a:r>
          </a:p>
          <a:p>
            <a:r>
              <a:rPr lang="en-GB" dirty="0"/>
              <a:t>What weighs us down? (guilt and shame)</a:t>
            </a:r>
          </a:p>
          <a:p>
            <a:r>
              <a:rPr lang="en-GB" dirty="0"/>
              <a:t>Let us consider the words of this poem by Edwina Gateley…..(Let your God love you)</a:t>
            </a:r>
          </a:p>
        </p:txBody>
      </p:sp>
      <p:sp>
        <p:nvSpPr>
          <p:cNvPr id="4" name="Slide Number Placeholder 3"/>
          <p:cNvSpPr>
            <a:spLocks noGrp="1"/>
          </p:cNvSpPr>
          <p:nvPr>
            <p:ph type="sldNum" sz="quarter" idx="5"/>
          </p:nvPr>
        </p:nvSpPr>
        <p:spPr/>
        <p:txBody>
          <a:bodyPr/>
          <a:lstStyle/>
          <a:p>
            <a:fld id="{5E477A48-9551-FC40-A2BC-6F6516B3489C}" type="slidenum">
              <a:rPr lang="en-GB" smtClean="0"/>
              <a:t>4</a:t>
            </a:fld>
            <a:endParaRPr lang="en-GB"/>
          </a:p>
        </p:txBody>
      </p:sp>
    </p:spTree>
    <p:extLst>
      <p:ext uri="{BB962C8B-B14F-4D97-AF65-F5344CB8AC3E}">
        <p14:creationId xmlns:p14="http://schemas.microsoft.com/office/powerpoint/2010/main" val="27139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this slowly….</a:t>
            </a:r>
          </a:p>
        </p:txBody>
      </p:sp>
      <p:sp>
        <p:nvSpPr>
          <p:cNvPr id="4" name="Slide Number Placeholder 3"/>
          <p:cNvSpPr>
            <a:spLocks noGrp="1"/>
          </p:cNvSpPr>
          <p:nvPr>
            <p:ph type="sldNum" sz="quarter" idx="5"/>
          </p:nvPr>
        </p:nvSpPr>
        <p:spPr/>
        <p:txBody>
          <a:bodyPr/>
          <a:lstStyle/>
          <a:p>
            <a:fld id="{5E477A48-9551-FC40-A2BC-6F6516B3489C}" type="slidenum">
              <a:rPr lang="en-GB" smtClean="0"/>
              <a:t>5</a:t>
            </a:fld>
            <a:endParaRPr lang="en-GB"/>
          </a:p>
        </p:txBody>
      </p:sp>
    </p:spTree>
    <p:extLst>
      <p:ext uri="{BB962C8B-B14F-4D97-AF65-F5344CB8AC3E}">
        <p14:creationId xmlns:p14="http://schemas.microsoft.com/office/powerpoint/2010/main" val="23175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we enter this holy ground, this sacred place, the place where we meet God face-to-face, we ask ourselves:</a:t>
            </a:r>
          </a:p>
          <a:p>
            <a:r>
              <a:rPr lang="en-GB" dirty="0"/>
              <a:t>What is it that we want to be rid of? (like the sandals)</a:t>
            </a:r>
          </a:p>
          <a:p>
            <a:r>
              <a:rPr lang="en-GB" dirty="0"/>
              <a:t>What is it that isolates us from others? (sin)</a:t>
            </a:r>
          </a:p>
          <a:p>
            <a:r>
              <a:rPr lang="en-GB" dirty="0"/>
              <a:t>What weighs us down? (guilt and shame)</a:t>
            </a:r>
          </a:p>
          <a:p>
            <a:r>
              <a:rPr lang="en-GB" dirty="0"/>
              <a:t>Let us consider the words of this poem by Edwina Gateley…..(Let your God love you)	Time to reflect – in the church/room/outside. (20 minutes)</a:t>
            </a:r>
          </a:p>
          <a:p>
            <a:endParaRPr lang="en-GB" dirty="0"/>
          </a:p>
          <a:p>
            <a:r>
              <a:rPr lang="en-GB" dirty="0"/>
              <a:t>As you go – Choose a stone and take it with you. It is you, as you are.</a:t>
            </a:r>
          </a:p>
          <a:p>
            <a:r>
              <a:rPr lang="en-GB" dirty="0"/>
              <a:t>Take the sheets to help you focus, as you reflect.</a:t>
            </a:r>
          </a:p>
          <a:p>
            <a:r>
              <a:rPr lang="en-GB" dirty="0"/>
              <a:t>Try to answer the questions and it would be good if you could share something when you return. </a:t>
            </a:r>
          </a:p>
          <a:p>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6</a:t>
            </a:fld>
            <a:endParaRPr lang="en-GB"/>
          </a:p>
        </p:txBody>
      </p:sp>
    </p:spTree>
    <p:extLst>
      <p:ext uri="{BB962C8B-B14F-4D97-AF65-F5344CB8AC3E}">
        <p14:creationId xmlns:p14="http://schemas.microsoft.com/office/powerpoint/2010/main" val="423015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pieces of paper. </a:t>
            </a:r>
          </a:p>
          <a:p>
            <a:r>
              <a:rPr lang="en-GB" dirty="0"/>
              <a:t>Write a word or a phrase or perhaps what it is you would like to be rid of on the paper. Place the stones and the words into the Sacred Space</a:t>
            </a:r>
          </a:p>
        </p:txBody>
      </p:sp>
      <p:sp>
        <p:nvSpPr>
          <p:cNvPr id="4" name="Slide Number Placeholder 3"/>
          <p:cNvSpPr>
            <a:spLocks noGrp="1"/>
          </p:cNvSpPr>
          <p:nvPr>
            <p:ph type="sldNum" sz="quarter" idx="5"/>
          </p:nvPr>
        </p:nvSpPr>
        <p:spPr/>
        <p:txBody>
          <a:bodyPr/>
          <a:lstStyle/>
          <a:p>
            <a:fld id="{5E477A48-9551-FC40-A2BC-6F6516B3489C}" type="slidenum">
              <a:rPr lang="en-GB" smtClean="0"/>
              <a:t>7</a:t>
            </a:fld>
            <a:endParaRPr lang="en-GB"/>
          </a:p>
        </p:txBody>
      </p:sp>
    </p:spTree>
    <p:extLst>
      <p:ext uri="{BB962C8B-B14F-4D97-AF65-F5344CB8AC3E}">
        <p14:creationId xmlns:p14="http://schemas.microsoft.com/office/powerpoint/2010/main" val="192328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Evangelisation is something that we have seriously considered over the last few weeks in particular, as a Parish. We have here the current mission statement of the Parish. Many of you will be familiar with it….</a:t>
            </a:r>
          </a:p>
          <a:p>
            <a:endParaRPr lang="en-GB" dirty="0">
              <a:latin typeface="Helvetica Neue" panose="02000503000000020004" pitchFamily="2" charset="0"/>
            </a:endParaRPr>
          </a:p>
          <a:p>
            <a:r>
              <a:rPr lang="en-GB" dirty="0">
                <a:latin typeface="Helvetica Neue" panose="02000503000000020004" pitchFamily="2" charset="0"/>
              </a:rPr>
              <a:t>We don’t want to change it – it still points out who we want to be and the direction in which we wish to travel. We do, however, want to refine it. It is a statement of intent – an ideal. </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8</a:t>
            </a:fld>
            <a:endParaRPr lang="en-GB"/>
          </a:p>
        </p:txBody>
      </p:sp>
    </p:spTree>
    <p:extLst>
      <p:ext uri="{BB962C8B-B14F-4D97-AF65-F5344CB8AC3E}">
        <p14:creationId xmlns:p14="http://schemas.microsoft.com/office/powerpoint/2010/main" val="332257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Helvetica Neue" panose="02000503000000020004" pitchFamily="2" charset="0"/>
              </a:rPr>
              <a:t>I’d like to focus on ONE of the phrases in our mission statement</a:t>
            </a:r>
          </a:p>
          <a:p>
            <a:endParaRPr lang="en-GB" dirty="0">
              <a:latin typeface="Helvetica Neue" panose="02000503000000020004" pitchFamily="2" charset="0"/>
            </a:endParaRPr>
          </a:p>
          <a:p>
            <a:r>
              <a:rPr lang="en-GB" dirty="0">
                <a:latin typeface="Helvetica Neue" panose="02000503000000020004" pitchFamily="2" charset="0"/>
              </a:rPr>
              <a:t>CLICK</a:t>
            </a:r>
            <a:endParaRPr lang="en-GB" dirty="0"/>
          </a:p>
        </p:txBody>
      </p:sp>
      <p:sp>
        <p:nvSpPr>
          <p:cNvPr id="4" name="Slide Number Placeholder 3"/>
          <p:cNvSpPr>
            <a:spLocks noGrp="1"/>
          </p:cNvSpPr>
          <p:nvPr>
            <p:ph type="sldNum" sz="quarter" idx="5"/>
          </p:nvPr>
        </p:nvSpPr>
        <p:spPr/>
        <p:txBody>
          <a:bodyPr/>
          <a:lstStyle/>
          <a:p>
            <a:fld id="{5E477A48-9551-FC40-A2BC-6F6516B3489C}" type="slidenum">
              <a:rPr lang="en-GB" smtClean="0"/>
              <a:t>9</a:t>
            </a:fld>
            <a:endParaRPr lang="en-GB"/>
          </a:p>
        </p:txBody>
      </p:sp>
    </p:spTree>
    <p:extLst>
      <p:ext uri="{BB962C8B-B14F-4D97-AF65-F5344CB8AC3E}">
        <p14:creationId xmlns:p14="http://schemas.microsoft.com/office/powerpoint/2010/main" val="399158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1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54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14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62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587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1949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2796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04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9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90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2387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5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5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50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837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76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4/12/19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6742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9A8C-6964-5F43-AFF9-702EA2AC4FA0}"/>
              </a:ext>
            </a:extLst>
          </p:cNvPr>
          <p:cNvSpPr>
            <a:spLocks noGrp="1"/>
          </p:cNvSpPr>
          <p:nvPr>
            <p:ph type="ctrTitle"/>
          </p:nvPr>
        </p:nvSpPr>
        <p:spPr/>
        <p:txBody>
          <a:bodyPr/>
          <a:lstStyle/>
          <a:p>
            <a:r>
              <a:rPr lang="en-GB" dirty="0"/>
              <a:t>SEEKING THE LORD</a:t>
            </a:r>
          </a:p>
        </p:txBody>
      </p:sp>
      <p:sp>
        <p:nvSpPr>
          <p:cNvPr id="3" name="Subtitle 2">
            <a:extLst>
              <a:ext uri="{FF2B5EF4-FFF2-40B4-BE49-F238E27FC236}">
                <a16:creationId xmlns:a16="http://schemas.microsoft.com/office/drawing/2014/main" id="{FD634F68-7610-FD40-9FC4-DCDDFE5EF3A6}"/>
              </a:ext>
            </a:extLst>
          </p:cNvPr>
          <p:cNvSpPr>
            <a:spLocks noGrp="1"/>
          </p:cNvSpPr>
          <p:nvPr>
            <p:ph type="subTitle" idx="1"/>
          </p:nvPr>
        </p:nvSpPr>
        <p:spPr/>
        <p:txBody>
          <a:bodyPr/>
          <a:lstStyle/>
          <a:p>
            <a:r>
              <a:rPr lang="en-GB" dirty="0"/>
              <a:t>TOWARDS A MISSION STATEMENT FOR EVANGELISATION</a:t>
            </a:r>
          </a:p>
        </p:txBody>
      </p:sp>
    </p:spTree>
    <p:extLst>
      <p:ext uri="{BB962C8B-B14F-4D97-AF65-F5344CB8AC3E}">
        <p14:creationId xmlns:p14="http://schemas.microsoft.com/office/powerpoint/2010/main" val="137607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2"/>
            <a:ext cx="5410897" cy="3598968"/>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741283" y="411948"/>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a:t>
            </a:r>
          </a:p>
          <a:p>
            <a:pPr algn="ctr"/>
            <a:r>
              <a:rPr lang="en-GB" sz="3600" b="1" cap="none" spc="0" dirty="0">
                <a:ln w="22225">
                  <a:solidFill>
                    <a:schemeClr val="accent2"/>
                  </a:solidFill>
                  <a:prstDash val="solid"/>
                </a:ln>
                <a:solidFill>
                  <a:schemeClr val="accent2">
                    <a:lumMod val="40000"/>
                    <a:lumOff val="60000"/>
                  </a:schemeClr>
                </a:solidFill>
                <a:effectLst/>
              </a:rPr>
              <a:t>for Evangelisation</a:t>
            </a:r>
          </a:p>
        </p:txBody>
      </p:sp>
      <p:sp>
        <p:nvSpPr>
          <p:cNvPr id="6" name="Rectangle 5">
            <a:extLst>
              <a:ext uri="{FF2B5EF4-FFF2-40B4-BE49-F238E27FC236}">
                <a16:creationId xmlns:a16="http://schemas.microsoft.com/office/drawing/2014/main" id="{D6C7D67A-9B39-E04C-B106-09A2A65C56E5}"/>
              </a:ext>
            </a:extLst>
          </p:cNvPr>
          <p:cNvSpPr/>
          <p:nvPr/>
        </p:nvSpPr>
        <p:spPr>
          <a:xfrm>
            <a:off x="6499891" y="2406544"/>
            <a:ext cx="3262564" cy="923330"/>
          </a:xfrm>
          <a:prstGeom prst="rect">
            <a:avLst/>
          </a:prstGeom>
        </p:spPr>
        <p:txBody>
          <a:bodyPr wrap="square">
            <a:spAutoFit/>
          </a:bodyPr>
          <a:lstStyle/>
          <a:p>
            <a:pPr algn="ctr"/>
            <a:r>
              <a:rPr lang="en-US" dirty="0">
                <a:latin typeface="Calibri" panose="020F0502020204030204" pitchFamily="34" charset="0"/>
                <a:ea typeface="Times New Roman" panose="02020603050405020304" pitchFamily="18" charset="0"/>
                <a:cs typeface="Calibri" panose="020F0502020204030204" pitchFamily="34" charset="0"/>
              </a:rPr>
              <a:t>“</a:t>
            </a:r>
            <a:r>
              <a:rPr lang="en-US" i="1" dirty="0">
                <a:latin typeface="Calibri" panose="020F0502020204030204" pitchFamily="34" charset="0"/>
                <a:ea typeface="Times New Roman" panose="02020603050405020304" pitchFamily="18" charset="0"/>
                <a:cs typeface="Calibri" panose="020F0502020204030204" pitchFamily="34" charset="0"/>
              </a:rPr>
              <a:t>What have I done for Christ?”  “What am I doing for Christ?”  “What more will I do for Christ?” </a:t>
            </a:r>
            <a:endParaRPr lang="en-GB" dirty="0"/>
          </a:p>
        </p:txBody>
      </p:sp>
      <p:sp>
        <p:nvSpPr>
          <p:cNvPr id="7" name="Rectangle 6">
            <a:extLst>
              <a:ext uri="{FF2B5EF4-FFF2-40B4-BE49-F238E27FC236}">
                <a16:creationId xmlns:a16="http://schemas.microsoft.com/office/drawing/2014/main" id="{A3016DC7-BC29-8B4F-B941-E4025937465C}"/>
              </a:ext>
            </a:extLst>
          </p:cNvPr>
          <p:cNvSpPr/>
          <p:nvPr/>
        </p:nvSpPr>
        <p:spPr>
          <a:xfrm>
            <a:off x="328863" y="5164901"/>
            <a:ext cx="6096000" cy="923330"/>
          </a:xfrm>
          <a:prstGeom prst="rect">
            <a:avLst/>
          </a:prstGeom>
        </p:spPr>
        <p:txBody>
          <a:bodyPr>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 Church which doesn’t have the proclamation of the Good News of Jesus Christ as the foundation of its life and purpose will be swept away like grains of sand” </a:t>
            </a:r>
          </a:p>
        </p:txBody>
      </p:sp>
      <p:sp>
        <p:nvSpPr>
          <p:cNvPr id="8" name="Rectangle 7">
            <a:extLst>
              <a:ext uri="{FF2B5EF4-FFF2-40B4-BE49-F238E27FC236}">
                <a16:creationId xmlns:a16="http://schemas.microsoft.com/office/drawing/2014/main" id="{C4561635-B56E-5849-9A4B-6E2FF7644808}"/>
              </a:ext>
            </a:extLst>
          </p:cNvPr>
          <p:cNvSpPr/>
          <p:nvPr/>
        </p:nvSpPr>
        <p:spPr>
          <a:xfrm>
            <a:off x="328863" y="4149239"/>
            <a:ext cx="6096000" cy="923330"/>
          </a:xfrm>
          <a:prstGeom prst="rect">
            <a:avLst/>
          </a:prstGeom>
        </p:spPr>
        <p:txBody>
          <a:bodyPr>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But what does all this hungering and longing of Jesus, what does this passionate desire of Francis Xavier have to do with us, here and now in our parish?</a:t>
            </a:r>
            <a:endParaRPr lang="en-GB" sz="16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EC57792-3DED-E54C-8B4E-E69FBD95E129}"/>
              </a:ext>
            </a:extLst>
          </p:cNvPr>
          <p:cNvSpPr/>
          <p:nvPr/>
        </p:nvSpPr>
        <p:spPr>
          <a:xfrm>
            <a:off x="6621952" y="4149239"/>
            <a:ext cx="3450516" cy="2031325"/>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 missionary disciple is someone like Francis Xavier who has a personal encounter with Jesus Christ, who loves him, desires to grow in love for him, </a:t>
            </a:r>
            <a:r>
              <a:rPr lang="en-US" b="1" dirty="0">
                <a:latin typeface="Calibri" panose="020F0502020204030204" pitchFamily="34" charset="0"/>
                <a:ea typeface="Times New Roman" panose="02020603050405020304" pitchFamily="18" charset="0"/>
                <a:cs typeface="Calibri" panose="020F0502020204030204" pitchFamily="34" charset="0"/>
              </a:rPr>
              <a:t>and joyfully shares that love for him with others.</a:t>
            </a:r>
            <a:endParaRPr lang="en-GB"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413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ppt_x</p:attrName>
                                        </p:attrNameLst>
                                      </p:cBhvr>
                                      <p:tavLst>
                                        <p:tav tm="0">
                                          <p:val>
                                            <p:strVal val="#ppt_x"/>
                                          </p:val>
                                        </p:tav>
                                        <p:tav tm="100000">
                                          <p:val>
                                            <p:strVal val="#ppt_x"/>
                                          </p:val>
                                        </p:tav>
                                      </p:tavLst>
                                    </p:anim>
                                    <p:anim calcmode="lin" valueType="num">
                                      <p:cBhvr>
                                        <p:cTn id="2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1"/>
            <a:ext cx="5523068" cy="3673577"/>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934531" y="408723"/>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a:t>
            </a:r>
          </a:p>
          <a:p>
            <a:pPr algn="ctr"/>
            <a:r>
              <a:rPr lang="en-GB" sz="3600" b="1" cap="none" spc="0" dirty="0">
                <a:ln w="22225">
                  <a:solidFill>
                    <a:schemeClr val="accent2"/>
                  </a:solidFill>
                  <a:prstDash val="solid"/>
                </a:ln>
                <a:solidFill>
                  <a:schemeClr val="accent2">
                    <a:lumMod val="40000"/>
                    <a:lumOff val="60000"/>
                  </a:schemeClr>
                </a:solidFill>
                <a:effectLst/>
              </a:rPr>
              <a:t>for Evangelisation</a:t>
            </a:r>
          </a:p>
        </p:txBody>
      </p:sp>
      <p:sp>
        <p:nvSpPr>
          <p:cNvPr id="2" name="Rectangle 1">
            <a:extLst>
              <a:ext uri="{FF2B5EF4-FFF2-40B4-BE49-F238E27FC236}">
                <a16:creationId xmlns:a16="http://schemas.microsoft.com/office/drawing/2014/main" id="{3FC964CF-2DB6-D645-B052-3C31F9AA604E}"/>
              </a:ext>
            </a:extLst>
          </p:cNvPr>
          <p:cNvSpPr/>
          <p:nvPr/>
        </p:nvSpPr>
        <p:spPr>
          <a:xfrm>
            <a:off x="447144" y="4243967"/>
            <a:ext cx="5207698" cy="1754326"/>
          </a:xfrm>
          <a:prstGeom prst="rect">
            <a:avLst/>
          </a:prstGeom>
        </p:spPr>
        <p:txBody>
          <a:bodyPr wrap="square">
            <a:spAutoFit/>
          </a:bodyPr>
          <a:lstStyle/>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I invite all Christians, everywhere, at this very moment, to a renewed personal meeting with Jesus Christ.  I ask all of you to do this unfailingly each day. No one should think that this invitation is not meant for him or her, since “no one is excluded from the joy brought by the Lord”.</a:t>
            </a:r>
            <a:r>
              <a:rPr lang="en-GB" dirty="0"/>
              <a:t> </a:t>
            </a:r>
          </a:p>
        </p:txBody>
      </p:sp>
      <p:sp>
        <p:nvSpPr>
          <p:cNvPr id="4" name="Rectangle 3">
            <a:extLst>
              <a:ext uri="{FF2B5EF4-FFF2-40B4-BE49-F238E27FC236}">
                <a16:creationId xmlns:a16="http://schemas.microsoft.com/office/drawing/2014/main" id="{88F75D1B-B8DE-8542-8274-751B7F8B5F96}"/>
              </a:ext>
            </a:extLst>
          </p:cNvPr>
          <p:cNvSpPr/>
          <p:nvPr/>
        </p:nvSpPr>
        <p:spPr>
          <a:xfrm>
            <a:off x="5803804" y="2257095"/>
            <a:ext cx="5380011" cy="1200329"/>
          </a:xfrm>
          <a:prstGeom prst="rect">
            <a:avLst/>
          </a:prstGeom>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rPr>
              <a:t>We all need a conversion of heart from all inordinate attachments that prevent us from encountering Christ. We need a conversion of heart from a culture of self-centeredness towards a culture of other-centeredness. </a:t>
            </a:r>
            <a:endParaRPr lang="en-GB" dirty="0"/>
          </a:p>
        </p:txBody>
      </p:sp>
      <p:sp>
        <p:nvSpPr>
          <p:cNvPr id="6" name="Rectangle 5">
            <a:extLst>
              <a:ext uri="{FF2B5EF4-FFF2-40B4-BE49-F238E27FC236}">
                <a16:creationId xmlns:a16="http://schemas.microsoft.com/office/drawing/2014/main" id="{6DA6B038-E62A-BF4B-AEE0-DCE0A40A9CA4}"/>
              </a:ext>
            </a:extLst>
          </p:cNvPr>
          <p:cNvSpPr/>
          <p:nvPr/>
        </p:nvSpPr>
        <p:spPr>
          <a:xfrm>
            <a:off x="5934531" y="3828319"/>
            <a:ext cx="3931039" cy="2862322"/>
          </a:xfrm>
          <a:prstGeom prst="rect">
            <a:avLst/>
          </a:prstGeom>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rPr>
              <a:t>We need a conversion of heart from a culture of narrow-mindedness towards a culture of broad-mindedness. Yes dear friends, we live in a community, which is multi-cultural. There are many aspects to appreciate in each culture, but very often, we tend to get caught up in our own linguistic, cultural groups and become narrow-minded, failing to appreciate the other cultures. </a:t>
            </a:r>
            <a:endParaRPr lang="en-GB" dirty="0"/>
          </a:p>
        </p:txBody>
      </p:sp>
    </p:spTree>
    <p:extLst>
      <p:ext uri="{BB962C8B-B14F-4D97-AF65-F5344CB8AC3E}">
        <p14:creationId xmlns:p14="http://schemas.microsoft.com/office/powerpoint/2010/main" val="17719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1"/>
            <a:ext cx="6096000" cy="4054653"/>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856136" y="1157536"/>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for Evangelisation</a:t>
            </a:r>
          </a:p>
        </p:txBody>
      </p:sp>
      <p:sp>
        <p:nvSpPr>
          <p:cNvPr id="2" name="Rectangle 1">
            <a:extLst>
              <a:ext uri="{FF2B5EF4-FFF2-40B4-BE49-F238E27FC236}">
                <a16:creationId xmlns:a16="http://schemas.microsoft.com/office/drawing/2014/main" id="{35240473-00DB-CF43-9BAD-9B1A9853234D}"/>
              </a:ext>
            </a:extLst>
          </p:cNvPr>
          <p:cNvSpPr/>
          <p:nvPr/>
        </p:nvSpPr>
        <p:spPr>
          <a:xfrm>
            <a:off x="347007" y="4194374"/>
            <a:ext cx="5293896" cy="2308324"/>
          </a:xfrm>
          <a:prstGeom prst="rect">
            <a:avLst/>
          </a:prstGeom>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rPr>
              <a:t>We all need to experience conversion - from a culture of finding fault with others, towards a culture of finding goodness in others. Finding fault with the priests, finding fault with the altar servers, finding fault with others is very easy and we happily do that. But dear friends, we fail to examine how much we really see goodness in others. Seeing goodness in everyone and everything is an important element of evangelising. </a:t>
            </a:r>
            <a:endParaRPr lang="en-GB" dirty="0"/>
          </a:p>
        </p:txBody>
      </p:sp>
      <p:sp>
        <p:nvSpPr>
          <p:cNvPr id="4" name="Rectangle 3">
            <a:extLst>
              <a:ext uri="{FF2B5EF4-FFF2-40B4-BE49-F238E27FC236}">
                <a16:creationId xmlns:a16="http://schemas.microsoft.com/office/drawing/2014/main" id="{3E9B6CD1-B930-454D-9098-F9CD75BD80F9}"/>
              </a:ext>
            </a:extLst>
          </p:cNvPr>
          <p:cNvSpPr/>
          <p:nvPr/>
        </p:nvSpPr>
        <p:spPr>
          <a:xfrm>
            <a:off x="5856136" y="3115141"/>
            <a:ext cx="3794301" cy="2862322"/>
          </a:xfrm>
          <a:prstGeom prst="rect">
            <a:avLst/>
          </a:prstGeom>
        </p:spPr>
        <p:txBody>
          <a:bodyPr wrap="square">
            <a:spAutoFit/>
          </a:bodyPr>
          <a:lstStyle/>
          <a:p>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When we encounter Christ in intimate communion, we cannot but speak about him, my dear friends. And so, our communion should lead us to conversation. When we deeply love someone, that person fills our thoughts and our conversations. When we deeply love Christ, He somehow or other comes into our everyday conversation.</a:t>
            </a:r>
            <a:r>
              <a:rPr lang="en-GB" dirty="0"/>
              <a:t> </a:t>
            </a:r>
          </a:p>
        </p:txBody>
      </p:sp>
    </p:spTree>
    <p:extLst>
      <p:ext uri="{BB962C8B-B14F-4D97-AF65-F5344CB8AC3E}">
        <p14:creationId xmlns:p14="http://schemas.microsoft.com/office/powerpoint/2010/main" val="21804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1"/>
            <a:ext cx="5446747" cy="3622813"/>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771915" y="311314"/>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for Evangelisation</a:t>
            </a:r>
          </a:p>
        </p:txBody>
      </p:sp>
      <p:sp>
        <p:nvSpPr>
          <p:cNvPr id="2" name="Rectangle 1">
            <a:extLst>
              <a:ext uri="{FF2B5EF4-FFF2-40B4-BE49-F238E27FC236}">
                <a16:creationId xmlns:a16="http://schemas.microsoft.com/office/drawing/2014/main" id="{40534965-DCA1-FA4E-AA0A-137991086FAA}"/>
              </a:ext>
            </a:extLst>
          </p:cNvPr>
          <p:cNvSpPr/>
          <p:nvPr/>
        </p:nvSpPr>
        <p:spPr>
          <a:xfrm>
            <a:off x="220579" y="3922644"/>
            <a:ext cx="5675347" cy="1200329"/>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Latha" panose="020B0604020202020204" pitchFamily="34" charset="0"/>
              </a:rPr>
              <a:t>We too, fail, which is why we should profit from this Lenten period in the Church’s year to focus again on God, our loving and merciful Father and redouble our efforts to be the person that he wants us to be.</a:t>
            </a:r>
          </a:p>
        </p:txBody>
      </p:sp>
      <p:sp>
        <p:nvSpPr>
          <p:cNvPr id="4" name="Rectangle 3">
            <a:extLst>
              <a:ext uri="{FF2B5EF4-FFF2-40B4-BE49-F238E27FC236}">
                <a16:creationId xmlns:a16="http://schemas.microsoft.com/office/drawing/2014/main" id="{DC9EF0EA-65D2-DA4D-AA3F-DDE74ADC94A3}"/>
              </a:ext>
            </a:extLst>
          </p:cNvPr>
          <p:cNvSpPr/>
          <p:nvPr/>
        </p:nvSpPr>
        <p:spPr>
          <a:xfrm>
            <a:off x="220579" y="5283083"/>
            <a:ext cx="5446747"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Latha" panose="020B0604020202020204" pitchFamily="34" charset="0"/>
              </a:rPr>
              <a:t>We avoid the question </a:t>
            </a:r>
            <a:r>
              <a:rPr lang="en-GB" b="1" dirty="0">
                <a:latin typeface="Calibri" panose="020F0502020204030204" pitchFamily="34" charset="0"/>
                <a:ea typeface="Calibri" panose="020F0502020204030204" pitchFamily="34" charset="0"/>
                <a:cs typeface="Latha" panose="020B0604020202020204" pitchFamily="34" charset="0"/>
              </a:rPr>
              <a:t>‘What more can I do for Christ?’</a:t>
            </a:r>
            <a:r>
              <a:rPr lang="en-GB" dirty="0">
                <a:latin typeface="Calibri" panose="020F0502020204030204" pitchFamily="34" charset="0"/>
                <a:ea typeface="Calibri" panose="020F0502020204030204" pitchFamily="34" charset="0"/>
                <a:cs typeface="Latha" panose="020B0604020202020204" pitchFamily="34" charset="0"/>
              </a:rPr>
              <a:t> </a:t>
            </a:r>
            <a:endParaRPr lang="en-GB" dirty="0"/>
          </a:p>
        </p:txBody>
      </p:sp>
      <p:sp>
        <p:nvSpPr>
          <p:cNvPr id="6" name="Rectangle 5">
            <a:extLst>
              <a:ext uri="{FF2B5EF4-FFF2-40B4-BE49-F238E27FC236}">
                <a16:creationId xmlns:a16="http://schemas.microsoft.com/office/drawing/2014/main" id="{53B7D552-E548-BF46-BFF5-2DA70F6C25A4}"/>
              </a:ext>
            </a:extLst>
          </p:cNvPr>
          <p:cNvSpPr/>
          <p:nvPr/>
        </p:nvSpPr>
        <p:spPr>
          <a:xfrm>
            <a:off x="6096000" y="2160129"/>
            <a:ext cx="4323921" cy="4247317"/>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Latha" panose="020B0604020202020204" pitchFamily="34" charset="0"/>
              </a:rPr>
              <a:t>Peter says to Jesus, ‘Master, it is wonderful for us to be here; so, let us make three tents, one for you one for Moses and one for Elijah.’ What he wants to do is a good thing. He recognises that something important is happening/has happened. It is as if he is looking at the situation, wanting to preserve it because he sees that it is something good. </a:t>
            </a:r>
          </a:p>
          <a:p>
            <a:pPr>
              <a:spcAft>
                <a:spcPts val="0"/>
              </a:spcAft>
            </a:pPr>
            <a:r>
              <a:rPr lang="en-GB" dirty="0">
                <a:latin typeface="Calibri" panose="020F0502020204030204" pitchFamily="34" charset="0"/>
                <a:ea typeface="Calibri" panose="020F0502020204030204" pitchFamily="34" charset="0"/>
                <a:cs typeface="Latha" panose="020B0604020202020204" pitchFamily="34" charset="0"/>
              </a:rPr>
              <a:t> </a:t>
            </a:r>
          </a:p>
          <a:p>
            <a:r>
              <a:rPr lang="en-GB" dirty="0">
                <a:latin typeface="Calibri" panose="020F0502020204030204" pitchFamily="34" charset="0"/>
                <a:ea typeface="Calibri" panose="020F0502020204030204" pitchFamily="34" charset="0"/>
                <a:cs typeface="Latha" panose="020B0604020202020204" pitchFamily="34" charset="0"/>
              </a:rPr>
              <a:t>But god wants more.... He wants more from the disciples; he wants more from us. It isn’t enough for us to look at what is happening in our Parish, know that it is good and think that there is no more to be done.</a:t>
            </a:r>
            <a:r>
              <a:rPr lang="en-GB" dirty="0"/>
              <a:t> </a:t>
            </a:r>
          </a:p>
        </p:txBody>
      </p:sp>
    </p:spTree>
    <p:extLst>
      <p:ext uri="{BB962C8B-B14F-4D97-AF65-F5344CB8AC3E}">
        <p14:creationId xmlns:p14="http://schemas.microsoft.com/office/powerpoint/2010/main" val="10079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2"/>
            <a:ext cx="5410584" cy="3598760"/>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749074" y="456134"/>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for Evangelisation</a:t>
            </a:r>
          </a:p>
        </p:txBody>
      </p:sp>
      <p:pic>
        <p:nvPicPr>
          <p:cNvPr id="6" name="Picture 5" descr="A close up of a logo&#10;&#10;Description automatically generated">
            <a:extLst>
              <a:ext uri="{FF2B5EF4-FFF2-40B4-BE49-F238E27FC236}">
                <a16:creationId xmlns:a16="http://schemas.microsoft.com/office/drawing/2014/main" id="{5E7BE610-4260-394E-91E2-34A8510141B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5583" b="94907" l="4980" r="92969">
                        <a14:foregroundMark x1="54102" y1="8619" x2="54102" y2="8619"/>
                        <a14:foregroundMark x1="60938" y1="5583" x2="60938" y2="5583"/>
                        <a14:foregroundMark x1="90039" y1="23017" x2="90039" y2="23017"/>
                        <a14:foregroundMark x1="93164" y1="34378" x2="93164" y2="34378"/>
                        <a14:foregroundMark x1="17676" y1="73066" x2="17676" y2="73066"/>
                        <a14:foregroundMark x1="5078" y1="78061" x2="5078" y2="78061"/>
                        <a14:foregroundMark x1="18652" y1="94907" x2="18652" y2="94907"/>
                        <a14:foregroundMark x1="9570" y1="80313" x2="9570" y2="80313"/>
                        <a14:foregroundMark x1="9863" y1="80118" x2="9863" y2="80118"/>
                        <a14:foregroundMark x1="9766" y1="79922" x2="9766" y2="79922"/>
                        <a14:foregroundMark x1="9766" y1="79530" x2="10254" y2="80313"/>
                        <a14:foregroundMark x1="13379" y1="79726" x2="13379" y2="79726"/>
                        <a14:foregroundMark x1="15234" y1="81391" x2="15234" y2="81391"/>
                        <a14:foregroundMark x1="15430" y1="81391" x2="15430" y2="81391"/>
                        <a14:foregroundMark x1="20801" y1="79726" x2="20996" y2="81587"/>
                        <a14:foregroundMark x1="26563" y1="81391" x2="27637" y2="81195"/>
                        <a14:foregroundMark x1="21387" y1="79334" x2="23926" y2="83252"/>
                        <a14:foregroundMark x1="15625" y1="80509" x2="17090" y2="83056"/>
                        <a14:backgroundMark x1="95801" y1="34574" x2="95801" y2="34574"/>
                        <a14:backgroundMark x1="95801" y1="34182" x2="96680" y2="41528"/>
                        <a14:backgroundMark x1="96680" y1="41528" x2="96484" y2="42214"/>
                        <a14:backgroundMark x1="96094" y1="36239" x2="96484" y2="42899"/>
                        <a14:backgroundMark x1="96484" y1="39177" x2="96094" y2="36827"/>
                      </a14:backgroundRemoval>
                    </a14:imgEffect>
                  </a14:imgLayer>
                </a14:imgProps>
              </a:ext>
            </a:extLst>
          </a:blip>
          <a:stretch>
            <a:fillRect/>
          </a:stretch>
        </p:blipFill>
        <p:spPr>
          <a:xfrm>
            <a:off x="6649645" y="2920555"/>
            <a:ext cx="2996150" cy="2984447"/>
          </a:xfrm>
          <a:prstGeom prst="rect">
            <a:avLst/>
          </a:prstGeom>
        </p:spPr>
      </p:pic>
      <p:sp>
        <p:nvSpPr>
          <p:cNvPr id="7" name="Rectangle 6">
            <a:extLst>
              <a:ext uri="{FF2B5EF4-FFF2-40B4-BE49-F238E27FC236}">
                <a16:creationId xmlns:a16="http://schemas.microsoft.com/office/drawing/2014/main" id="{3B70CEEE-E5B1-4740-B142-DE0D6ACB5563}"/>
              </a:ext>
            </a:extLst>
          </p:cNvPr>
          <p:cNvSpPr/>
          <p:nvPr/>
        </p:nvSpPr>
        <p:spPr>
          <a:xfrm>
            <a:off x="423001" y="3720831"/>
            <a:ext cx="4035785"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Latha" panose="020B0604020202020204" pitchFamily="34" charset="0"/>
              </a:rPr>
              <a:t>What do we want our parish to look like?</a:t>
            </a:r>
            <a:endParaRPr lang="en-GB" dirty="0"/>
          </a:p>
        </p:txBody>
      </p:sp>
      <p:sp>
        <p:nvSpPr>
          <p:cNvPr id="8" name="Rectangle 7">
            <a:extLst>
              <a:ext uri="{FF2B5EF4-FFF2-40B4-BE49-F238E27FC236}">
                <a16:creationId xmlns:a16="http://schemas.microsoft.com/office/drawing/2014/main" id="{798668E9-6F27-CC4F-965C-9B77A2454AF4}"/>
              </a:ext>
            </a:extLst>
          </p:cNvPr>
          <p:cNvSpPr/>
          <p:nvPr/>
        </p:nvSpPr>
        <p:spPr>
          <a:xfrm>
            <a:off x="423001" y="4145702"/>
            <a:ext cx="614931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Latha" panose="020B0604020202020204" pitchFamily="34" charset="0"/>
              </a:rPr>
              <a:t>What do we want people to experience when they come here?</a:t>
            </a:r>
            <a:endParaRPr lang="en-GB" dirty="0"/>
          </a:p>
        </p:txBody>
      </p:sp>
      <p:sp>
        <p:nvSpPr>
          <p:cNvPr id="9" name="Rectangle 8">
            <a:extLst>
              <a:ext uri="{FF2B5EF4-FFF2-40B4-BE49-F238E27FC236}">
                <a16:creationId xmlns:a16="http://schemas.microsoft.com/office/drawing/2014/main" id="{A1890CD2-09BF-F842-81BD-3CA56976E31C}"/>
              </a:ext>
            </a:extLst>
          </p:cNvPr>
          <p:cNvSpPr/>
          <p:nvPr/>
        </p:nvSpPr>
        <p:spPr>
          <a:xfrm>
            <a:off x="423001" y="4561846"/>
            <a:ext cx="577985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Latha" panose="020B0604020202020204" pitchFamily="34" charset="0"/>
              </a:rPr>
              <a:t>How will those who come here, </a:t>
            </a:r>
            <a:r>
              <a:rPr lang="en-GB" b="1" dirty="0">
                <a:latin typeface="Calibri" panose="020F0502020204030204" pitchFamily="34" charset="0"/>
                <a:ea typeface="Calibri" panose="020F0502020204030204" pitchFamily="34" charset="0"/>
                <a:cs typeface="Latha" panose="020B0604020202020204" pitchFamily="34" charset="0"/>
              </a:rPr>
              <a:t>know </a:t>
            </a:r>
            <a:r>
              <a:rPr lang="en-GB" dirty="0">
                <a:latin typeface="Calibri" panose="020F0502020204030204" pitchFamily="34" charset="0"/>
                <a:ea typeface="Calibri" panose="020F0502020204030204" pitchFamily="34" charset="0"/>
                <a:cs typeface="Latha" panose="020B0604020202020204" pitchFamily="34" charset="0"/>
              </a:rPr>
              <a:t>that God loves them?</a:t>
            </a:r>
            <a:endParaRPr lang="en-GB" dirty="0"/>
          </a:p>
        </p:txBody>
      </p:sp>
      <p:sp>
        <p:nvSpPr>
          <p:cNvPr id="10" name="Rectangle 9">
            <a:extLst>
              <a:ext uri="{FF2B5EF4-FFF2-40B4-BE49-F238E27FC236}">
                <a16:creationId xmlns:a16="http://schemas.microsoft.com/office/drawing/2014/main" id="{DED77F96-C9C7-574A-8B74-F13321139945}"/>
              </a:ext>
            </a:extLst>
          </p:cNvPr>
          <p:cNvSpPr/>
          <p:nvPr/>
        </p:nvSpPr>
        <p:spPr>
          <a:xfrm>
            <a:off x="423001" y="4988732"/>
            <a:ext cx="5326073"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Latha" panose="020B0604020202020204" pitchFamily="34" charset="0"/>
              </a:rPr>
              <a:t>How will our conversation become more God-centred?</a:t>
            </a:r>
            <a:endParaRPr lang="en-GB" dirty="0"/>
          </a:p>
        </p:txBody>
      </p:sp>
      <p:sp>
        <p:nvSpPr>
          <p:cNvPr id="11" name="Rectangle 10">
            <a:extLst>
              <a:ext uri="{FF2B5EF4-FFF2-40B4-BE49-F238E27FC236}">
                <a16:creationId xmlns:a16="http://schemas.microsoft.com/office/drawing/2014/main" id="{50821BDF-8335-C743-AF21-7B45048509F5}"/>
              </a:ext>
            </a:extLst>
          </p:cNvPr>
          <p:cNvSpPr/>
          <p:nvPr/>
        </p:nvSpPr>
        <p:spPr>
          <a:xfrm>
            <a:off x="423001" y="5415618"/>
            <a:ext cx="5410584" cy="1200329"/>
          </a:xfrm>
          <a:prstGeom prst="rect">
            <a:avLst/>
          </a:prstGeom>
        </p:spPr>
        <p:txBody>
          <a:bodyPr wrap="square">
            <a:spAutoFit/>
          </a:bodyPr>
          <a:lstStyle/>
          <a:p>
            <a:pPr algn="just" fontAlgn="base"/>
            <a:r>
              <a:rPr lang="en-GB" dirty="0">
                <a:solidFill>
                  <a:srgbClr val="000000"/>
                </a:solidFill>
                <a:latin typeface="Times New Roman" panose="02020603050405020304" pitchFamily="18" charset="0"/>
                <a:ea typeface="Times New Roman" panose="02020603050405020304" pitchFamily="18" charset="0"/>
              </a:rPr>
              <a:t>Can God have a place in our conversation with our children, our young people at home, in our church, and with friends in the work place, perhaps even at times, with strangers on the streets?</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21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3"/>
          <a:stretch>
            <a:fillRect/>
          </a:stretch>
        </p:blipFill>
        <p:spPr>
          <a:xfrm>
            <a:off x="131774" y="139721"/>
            <a:ext cx="6096000" cy="4054653"/>
          </a:xfrm>
          <a:prstGeom prst="dodecagon">
            <a:avLst/>
          </a:prstGeom>
        </p:spPr>
      </p:pic>
      <p:sp>
        <p:nvSpPr>
          <p:cNvPr id="5" name="Rectangle 4">
            <a:extLst>
              <a:ext uri="{FF2B5EF4-FFF2-40B4-BE49-F238E27FC236}">
                <a16:creationId xmlns:a16="http://schemas.microsoft.com/office/drawing/2014/main" id="{7440CF39-B9C2-A945-A713-1A272BA159DF}"/>
              </a:ext>
            </a:extLst>
          </p:cNvPr>
          <p:cNvSpPr/>
          <p:nvPr/>
        </p:nvSpPr>
        <p:spPr>
          <a:xfrm>
            <a:off x="524481" y="4579631"/>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for Evangelisation</a:t>
            </a:r>
          </a:p>
        </p:txBody>
      </p:sp>
      <p:pic>
        <p:nvPicPr>
          <p:cNvPr id="6" name="Picture 5">
            <a:extLst>
              <a:ext uri="{FF2B5EF4-FFF2-40B4-BE49-F238E27FC236}">
                <a16:creationId xmlns:a16="http://schemas.microsoft.com/office/drawing/2014/main" id="{7673C2C1-1882-6E47-9077-74F8201600D7}"/>
              </a:ext>
            </a:extLst>
          </p:cNvPr>
          <p:cNvPicPr>
            <a:picLocks noChangeAspect="1"/>
          </p:cNvPicPr>
          <p:nvPr/>
        </p:nvPicPr>
        <p:blipFill>
          <a:blip r:embed="rId4"/>
          <a:stretch>
            <a:fillRect/>
          </a:stretch>
        </p:blipFill>
        <p:spPr>
          <a:xfrm>
            <a:off x="6887741" y="0"/>
            <a:ext cx="4951256" cy="6666270"/>
          </a:xfrm>
          <a:prstGeom prst="ellipse">
            <a:avLst/>
          </a:prstGeom>
          <a:effectLst>
            <a:softEdge rad="266700"/>
          </a:effectLst>
        </p:spPr>
      </p:pic>
    </p:spTree>
    <p:extLst>
      <p:ext uri="{BB962C8B-B14F-4D97-AF65-F5344CB8AC3E}">
        <p14:creationId xmlns:p14="http://schemas.microsoft.com/office/powerpoint/2010/main" val="34836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6047C-E5B6-B840-A464-A595E89F58DD}"/>
              </a:ext>
            </a:extLst>
          </p:cNvPr>
          <p:cNvPicPr>
            <a:picLocks noChangeAspect="1"/>
          </p:cNvPicPr>
          <p:nvPr/>
        </p:nvPicPr>
        <p:blipFill>
          <a:blip r:embed="rId3"/>
          <a:stretch>
            <a:fillRect/>
          </a:stretch>
        </p:blipFill>
        <p:spPr>
          <a:xfrm>
            <a:off x="320370" y="1"/>
            <a:ext cx="4951256" cy="6666270"/>
          </a:xfrm>
          <a:prstGeom prst="ellipse">
            <a:avLst/>
          </a:prstGeom>
          <a:effectLst>
            <a:softEdge rad="266700"/>
          </a:effectLst>
        </p:spPr>
      </p:pic>
      <p:sp>
        <p:nvSpPr>
          <p:cNvPr id="3" name="Rectangle 2">
            <a:extLst>
              <a:ext uri="{FF2B5EF4-FFF2-40B4-BE49-F238E27FC236}">
                <a16:creationId xmlns:a16="http://schemas.microsoft.com/office/drawing/2014/main" id="{43AFC46A-ED42-C34F-9CC6-838DE2B0EFE5}"/>
              </a:ext>
            </a:extLst>
          </p:cNvPr>
          <p:cNvSpPr/>
          <p:nvPr/>
        </p:nvSpPr>
        <p:spPr>
          <a:xfrm>
            <a:off x="6258142" y="1762576"/>
            <a:ext cx="2959600" cy="3416320"/>
          </a:xfrm>
          <a:prstGeom prst="rect">
            <a:avLst/>
          </a:prstGeom>
          <a:noFill/>
        </p:spPr>
        <p:txBody>
          <a:bodyPr wrap="squar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rPr>
              <a:t>Entering the Sacred Space</a:t>
            </a:r>
            <a:endParaRPr lang="en-GB"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013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6047C-E5B6-B840-A464-A595E89F58DD}"/>
              </a:ext>
            </a:extLst>
          </p:cNvPr>
          <p:cNvPicPr>
            <a:picLocks noChangeAspect="1"/>
          </p:cNvPicPr>
          <p:nvPr/>
        </p:nvPicPr>
        <p:blipFill>
          <a:blip r:embed="rId3"/>
          <a:stretch>
            <a:fillRect/>
          </a:stretch>
        </p:blipFill>
        <p:spPr>
          <a:xfrm>
            <a:off x="320370" y="1"/>
            <a:ext cx="4951256" cy="6666270"/>
          </a:xfrm>
          <a:prstGeom prst="ellipse">
            <a:avLst/>
          </a:prstGeom>
          <a:effectLst>
            <a:softEdge rad="266700"/>
          </a:effectLst>
        </p:spPr>
      </p:pic>
      <p:sp>
        <p:nvSpPr>
          <p:cNvPr id="4" name="Rectangle 3">
            <a:extLst>
              <a:ext uri="{FF2B5EF4-FFF2-40B4-BE49-F238E27FC236}">
                <a16:creationId xmlns:a16="http://schemas.microsoft.com/office/drawing/2014/main" id="{78808353-22F6-294A-BD57-B11871214120}"/>
              </a:ext>
            </a:extLst>
          </p:cNvPr>
          <p:cNvSpPr/>
          <p:nvPr/>
        </p:nvSpPr>
        <p:spPr>
          <a:xfrm>
            <a:off x="5629519" y="710832"/>
            <a:ext cx="3974199" cy="5078313"/>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When the Lord saw that he had turned aside to look, God called out to him from the bush: </a:t>
            </a:r>
          </a:p>
          <a:p>
            <a:pPr algn="ctr"/>
            <a:r>
              <a:rPr lang="en-US" sz="3600" b="1" dirty="0">
                <a:ln w="22225">
                  <a:solidFill>
                    <a:schemeClr val="accent2"/>
                  </a:solidFill>
                  <a:prstDash val="solid"/>
                </a:ln>
                <a:solidFill>
                  <a:schemeClr val="accent2">
                    <a:lumMod val="40000"/>
                    <a:lumOff val="60000"/>
                  </a:schemeClr>
                </a:solidFill>
              </a:rPr>
              <a:t>Moses! Moses!</a:t>
            </a:r>
          </a:p>
          <a:p>
            <a:pPr algn="ctr"/>
            <a:r>
              <a:rPr lang="en-US" sz="3600" b="1" cap="none" spc="0" dirty="0">
                <a:ln w="22225">
                  <a:solidFill>
                    <a:schemeClr val="accent2"/>
                  </a:solidFill>
                  <a:prstDash val="solid"/>
                </a:ln>
                <a:solidFill>
                  <a:schemeClr val="accent2">
                    <a:lumMod val="40000"/>
                    <a:lumOff val="60000"/>
                  </a:schemeClr>
                </a:solidFill>
                <a:effectLst/>
              </a:rPr>
              <a:t>He answered, “</a:t>
            </a:r>
            <a:r>
              <a:rPr lang="en-US" sz="3600" b="1" dirty="0">
                <a:ln w="22225">
                  <a:solidFill>
                    <a:schemeClr val="accent2"/>
                  </a:solidFill>
                  <a:prstDash val="solid"/>
                </a:ln>
                <a:solidFill>
                  <a:schemeClr val="accent2">
                    <a:lumMod val="40000"/>
                    <a:lumOff val="60000"/>
                  </a:schemeClr>
                </a:solidFill>
              </a:rPr>
              <a:t>Here I am.”</a:t>
            </a: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269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6047C-E5B6-B840-A464-A595E89F58DD}"/>
              </a:ext>
            </a:extLst>
          </p:cNvPr>
          <p:cNvPicPr>
            <a:picLocks noChangeAspect="1"/>
          </p:cNvPicPr>
          <p:nvPr/>
        </p:nvPicPr>
        <p:blipFill>
          <a:blip r:embed="rId3"/>
          <a:stretch>
            <a:fillRect/>
          </a:stretch>
        </p:blipFill>
        <p:spPr>
          <a:xfrm>
            <a:off x="320370" y="1"/>
            <a:ext cx="4951256" cy="6666270"/>
          </a:xfrm>
          <a:prstGeom prst="ellipse">
            <a:avLst/>
          </a:prstGeom>
          <a:effectLst>
            <a:softEdge rad="266700"/>
          </a:effectLst>
        </p:spPr>
      </p:pic>
      <p:sp>
        <p:nvSpPr>
          <p:cNvPr id="3" name="Rectangle 2">
            <a:extLst>
              <a:ext uri="{FF2B5EF4-FFF2-40B4-BE49-F238E27FC236}">
                <a16:creationId xmlns:a16="http://schemas.microsoft.com/office/drawing/2014/main" id="{43AFC46A-ED42-C34F-9CC6-838DE2B0EFE5}"/>
              </a:ext>
            </a:extLst>
          </p:cNvPr>
          <p:cNvSpPr/>
          <p:nvPr/>
        </p:nvSpPr>
        <p:spPr>
          <a:xfrm>
            <a:off x="5904181" y="685944"/>
            <a:ext cx="3564284" cy="5016758"/>
          </a:xfrm>
          <a:prstGeom prst="rect">
            <a:avLst/>
          </a:prstGeom>
          <a:noFill/>
        </p:spPr>
        <p:txBody>
          <a:bodyPr wrap="square" lIns="91440" tIns="45720" rIns="91440" bIns="45720">
            <a:spAutoFit/>
          </a:bodyPr>
          <a:lstStyle/>
          <a:p>
            <a:pPr algn="ctr"/>
            <a:r>
              <a:rPr lang="en-GB" sz="3200" b="1" dirty="0">
                <a:ln w="22225">
                  <a:solidFill>
                    <a:schemeClr val="accent2"/>
                  </a:solidFill>
                  <a:prstDash val="solid"/>
                </a:ln>
                <a:solidFill>
                  <a:schemeClr val="accent2">
                    <a:lumMod val="40000"/>
                    <a:lumOff val="60000"/>
                  </a:schemeClr>
                </a:solidFill>
              </a:rPr>
              <a:t>God said, “Come no nearer!</a:t>
            </a:r>
          </a:p>
          <a:p>
            <a:pPr algn="ctr"/>
            <a:endParaRPr lang="en-GB" sz="3200" b="1" dirty="0">
              <a:ln w="22225">
                <a:solidFill>
                  <a:schemeClr val="accent2"/>
                </a:solidFill>
                <a:prstDash val="solid"/>
              </a:ln>
              <a:solidFill>
                <a:schemeClr val="accent2">
                  <a:lumMod val="40000"/>
                  <a:lumOff val="60000"/>
                </a:schemeClr>
              </a:solidFill>
            </a:endParaRPr>
          </a:p>
          <a:p>
            <a:pPr algn="ctr"/>
            <a:r>
              <a:rPr lang="en-GB" sz="3200" b="1" dirty="0">
                <a:ln w="22225">
                  <a:solidFill>
                    <a:schemeClr val="accent2"/>
                  </a:solidFill>
                  <a:prstDash val="solid"/>
                </a:ln>
                <a:solidFill>
                  <a:schemeClr val="accent2">
                    <a:lumMod val="40000"/>
                    <a:lumOff val="60000"/>
                  </a:schemeClr>
                </a:solidFill>
              </a:rPr>
              <a:t>Remove your sandals from your feet,</a:t>
            </a:r>
          </a:p>
          <a:p>
            <a:pPr algn="ctr"/>
            <a:r>
              <a:rPr lang="en-GB" sz="3200" b="1" dirty="0">
                <a:ln w="22225">
                  <a:solidFill>
                    <a:schemeClr val="accent2"/>
                  </a:solidFill>
                  <a:prstDash val="solid"/>
                </a:ln>
                <a:solidFill>
                  <a:schemeClr val="accent2">
                    <a:lumMod val="40000"/>
                    <a:lumOff val="60000"/>
                  </a:schemeClr>
                </a:solidFill>
              </a:rPr>
              <a:t>for the place </a:t>
            </a:r>
          </a:p>
          <a:p>
            <a:pPr algn="ctr"/>
            <a:r>
              <a:rPr lang="en-GB" sz="3200" b="1" dirty="0">
                <a:ln w="22225">
                  <a:solidFill>
                    <a:schemeClr val="accent2"/>
                  </a:solidFill>
                  <a:prstDash val="solid"/>
                </a:ln>
                <a:solidFill>
                  <a:schemeClr val="accent2">
                    <a:lumMod val="40000"/>
                    <a:lumOff val="60000"/>
                  </a:schemeClr>
                </a:solidFill>
              </a:rPr>
              <a:t>on which you stand </a:t>
            </a:r>
          </a:p>
          <a:p>
            <a:pPr algn="ctr"/>
            <a:r>
              <a:rPr lang="en-GB" sz="3200" b="1" dirty="0">
                <a:ln w="22225">
                  <a:solidFill>
                    <a:schemeClr val="accent2"/>
                  </a:solidFill>
                  <a:prstDash val="solid"/>
                </a:ln>
                <a:solidFill>
                  <a:schemeClr val="accent2">
                    <a:lumMod val="40000"/>
                    <a:lumOff val="60000"/>
                  </a:schemeClr>
                </a:solidFill>
              </a:rPr>
              <a:t>is holy ground.  </a:t>
            </a:r>
            <a:endParaRPr lang="en-GB" sz="3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BE1F5988-0268-4A42-B75E-40642FF49E10}"/>
              </a:ext>
            </a:extLst>
          </p:cNvPr>
          <p:cNvSpPr/>
          <p:nvPr/>
        </p:nvSpPr>
        <p:spPr>
          <a:xfrm>
            <a:off x="7782490" y="5702702"/>
            <a:ext cx="1656224" cy="369332"/>
          </a:xfrm>
          <a:prstGeom prst="rect">
            <a:avLst/>
          </a:prstGeom>
          <a:noFill/>
        </p:spPr>
        <p:txBody>
          <a:bodyPr wrap="none" lIns="91440" tIns="45720" rIns="91440" bIns="45720">
            <a:spAutoFit/>
          </a:bodyPr>
          <a:lstStyle/>
          <a:p>
            <a:pPr algn="ctr"/>
            <a:r>
              <a:rPr lang="en-US" b="1" cap="none" spc="0" dirty="0">
                <a:ln w="22225">
                  <a:solidFill>
                    <a:schemeClr val="accent2"/>
                  </a:solidFill>
                  <a:prstDash val="solid"/>
                </a:ln>
                <a:solidFill>
                  <a:schemeClr val="accent2">
                    <a:lumMod val="40000"/>
                    <a:lumOff val="60000"/>
                  </a:schemeClr>
                </a:solidFill>
                <a:effectLst/>
              </a:rPr>
              <a:t>Exodus 3: 4-5</a:t>
            </a:r>
          </a:p>
        </p:txBody>
      </p:sp>
    </p:spTree>
    <p:extLst>
      <p:ext uri="{BB962C8B-B14F-4D97-AF65-F5344CB8AC3E}">
        <p14:creationId xmlns:p14="http://schemas.microsoft.com/office/powerpoint/2010/main" val="40706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442F1C-D2AB-F049-BC3B-C52B5A1CECB7}"/>
              </a:ext>
            </a:extLst>
          </p:cNvPr>
          <p:cNvSpPr txBox="1"/>
          <p:nvPr/>
        </p:nvSpPr>
        <p:spPr>
          <a:xfrm>
            <a:off x="1175658" y="0"/>
            <a:ext cx="8403772" cy="6632585"/>
          </a:xfrm>
          <a:prstGeom prst="rect">
            <a:avLst/>
          </a:prstGeom>
          <a:noFill/>
        </p:spPr>
        <p:txBody>
          <a:bodyPr wrap="square" rtlCol="0">
            <a:spAutoFit/>
          </a:bodyPr>
          <a:lstStyle/>
          <a:p>
            <a:r>
              <a:rPr lang="en-GB" sz="1600" b="1" dirty="0">
                <a:solidFill>
                  <a:schemeClr val="accent1">
                    <a:lumMod val="75000"/>
                  </a:schemeClr>
                </a:solidFill>
              </a:rPr>
              <a:t>					Edwina Gateley</a:t>
            </a:r>
            <a:br>
              <a:rPr lang="en-GB" sz="1600" dirty="0">
                <a:solidFill>
                  <a:schemeClr val="accent1">
                    <a:lumMod val="75000"/>
                  </a:schemeClr>
                </a:solidFill>
              </a:rPr>
            </a:br>
            <a:r>
              <a:rPr lang="en-GB" sz="1600" dirty="0">
                <a:solidFill>
                  <a:schemeClr val="accent1">
                    <a:lumMod val="75000"/>
                  </a:schemeClr>
                </a:solidFill>
              </a:rPr>
              <a:t>					Let your God love you.</a:t>
            </a:r>
          </a:p>
          <a:p>
            <a:r>
              <a:rPr lang="en-GB" sz="1600" dirty="0">
                <a:solidFill>
                  <a:schemeClr val="accent1">
                    <a:lumMod val="75000"/>
                  </a:schemeClr>
                </a:solidFill>
              </a:rPr>
              <a:t>Be silent. </a:t>
            </a:r>
          </a:p>
          <a:p>
            <a:r>
              <a:rPr lang="en-GB" sz="1600" dirty="0">
                <a:solidFill>
                  <a:schemeClr val="accent1">
                    <a:lumMod val="75000"/>
                  </a:schemeClr>
                </a:solidFill>
              </a:rPr>
              <a:t>		Be still. </a:t>
            </a:r>
          </a:p>
          <a:p>
            <a:r>
              <a:rPr lang="en-GB" sz="1600" dirty="0">
                <a:solidFill>
                  <a:schemeClr val="accent1">
                    <a:lumMod val="75000"/>
                  </a:schemeClr>
                </a:solidFill>
              </a:rPr>
              <a:t>			Alone. </a:t>
            </a:r>
          </a:p>
          <a:p>
            <a:r>
              <a:rPr lang="en-GB" sz="1600" dirty="0">
                <a:solidFill>
                  <a:schemeClr val="accent1">
                    <a:lumMod val="75000"/>
                  </a:schemeClr>
                </a:solidFill>
              </a:rPr>
              <a:t>				Empty</a:t>
            </a:r>
          </a:p>
          <a:p>
            <a:r>
              <a:rPr lang="en-GB" sz="1600" dirty="0">
                <a:solidFill>
                  <a:schemeClr val="accent1">
                    <a:lumMod val="75000"/>
                  </a:schemeClr>
                </a:solidFill>
              </a:rPr>
              <a:t>					Before your God. </a:t>
            </a:r>
          </a:p>
          <a:p>
            <a:r>
              <a:rPr lang="en-GB" sz="1600" dirty="0">
                <a:solidFill>
                  <a:schemeClr val="accent1">
                    <a:lumMod val="75000"/>
                  </a:schemeClr>
                </a:solidFill>
              </a:rPr>
              <a:t>								Say nothing. </a:t>
            </a:r>
          </a:p>
          <a:p>
            <a:r>
              <a:rPr lang="en-GB" sz="1600" dirty="0">
                <a:solidFill>
                  <a:schemeClr val="accent1">
                    <a:lumMod val="75000"/>
                  </a:schemeClr>
                </a:solidFill>
              </a:rPr>
              <a:t>										Ask nothing. </a:t>
            </a:r>
          </a:p>
          <a:p>
            <a:r>
              <a:rPr lang="en-GB" sz="1600" dirty="0">
                <a:solidFill>
                  <a:schemeClr val="accent1">
                    <a:lumMod val="75000"/>
                  </a:schemeClr>
                </a:solidFill>
              </a:rPr>
              <a:t>												Be silent. </a:t>
            </a:r>
          </a:p>
          <a:p>
            <a:r>
              <a:rPr lang="en-GB" sz="1600" dirty="0">
                <a:solidFill>
                  <a:schemeClr val="accent1">
                    <a:lumMod val="75000"/>
                  </a:schemeClr>
                </a:solidFill>
              </a:rPr>
              <a:t>													Be still. </a:t>
            </a:r>
          </a:p>
          <a:p>
            <a:r>
              <a:rPr lang="en-GB" sz="1600" dirty="0">
                <a:solidFill>
                  <a:schemeClr val="accent1">
                    <a:lumMod val="75000"/>
                  </a:schemeClr>
                </a:solidFill>
              </a:rPr>
              <a:t>								Let your God look upon you.</a:t>
            </a:r>
          </a:p>
          <a:p>
            <a:r>
              <a:rPr lang="en-GB" sz="1600" dirty="0">
                <a:solidFill>
                  <a:schemeClr val="accent1">
                    <a:lumMod val="75000"/>
                  </a:schemeClr>
                </a:solidFill>
              </a:rPr>
              <a:t>										      That is all. </a:t>
            </a:r>
          </a:p>
          <a:p>
            <a:r>
              <a:rPr lang="en-GB" sz="1600" dirty="0">
                <a:solidFill>
                  <a:schemeClr val="accent1">
                    <a:lumMod val="75000"/>
                  </a:schemeClr>
                </a:solidFill>
              </a:rPr>
              <a:t>								        Gods knows. </a:t>
            </a:r>
          </a:p>
          <a:p>
            <a:r>
              <a:rPr lang="en-GB" sz="1600" dirty="0">
                <a:solidFill>
                  <a:schemeClr val="accent1">
                    <a:lumMod val="75000"/>
                  </a:schemeClr>
                </a:solidFill>
              </a:rPr>
              <a:t>						        God understands.  </a:t>
            </a:r>
          </a:p>
          <a:p>
            <a:r>
              <a:rPr lang="en-GB" sz="1600" dirty="0">
                <a:solidFill>
                  <a:schemeClr val="accent1">
                    <a:lumMod val="75000"/>
                  </a:schemeClr>
                </a:solidFill>
              </a:rPr>
              <a:t>					     God loves you</a:t>
            </a:r>
          </a:p>
          <a:p>
            <a:r>
              <a:rPr lang="en-GB" sz="1600" dirty="0">
                <a:solidFill>
                  <a:schemeClr val="accent1">
                    <a:lumMod val="75000"/>
                  </a:schemeClr>
                </a:solidFill>
              </a:rPr>
              <a:t>		         With an enormous love, </a:t>
            </a:r>
          </a:p>
          <a:p>
            <a:r>
              <a:rPr lang="en-GB" sz="1600" dirty="0">
                <a:solidFill>
                  <a:schemeClr val="accent1">
                    <a:lumMod val="75000"/>
                  </a:schemeClr>
                </a:solidFill>
              </a:rPr>
              <a:t>		   And only wants</a:t>
            </a:r>
          </a:p>
          <a:p>
            <a:r>
              <a:rPr lang="en-GB" sz="1600" dirty="0">
                <a:solidFill>
                  <a:schemeClr val="accent1">
                    <a:lumMod val="75000"/>
                  </a:schemeClr>
                </a:solidFill>
              </a:rPr>
              <a:t>     To look upon you</a:t>
            </a:r>
          </a:p>
          <a:p>
            <a:r>
              <a:rPr lang="en-GB" sz="1600" dirty="0">
                <a:solidFill>
                  <a:schemeClr val="accent1">
                    <a:lumMod val="75000"/>
                  </a:schemeClr>
                </a:solidFill>
              </a:rPr>
              <a:t>			  With that love. </a:t>
            </a:r>
          </a:p>
          <a:p>
            <a:r>
              <a:rPr lang="en-GB" sz="1600" dirty="0">
                <a:solidFill>
                  <a:schemeClr val="accent1">
                    <a:lumMod val="75000"/>
                  </a:schemeClr>
                </a:solidFill>
              </a:rPr>
              <a:t>						Quiet. </a:t>
            </a:r>
          </a:p>
          <a:p>
            <a:r>
              <a:rPr lang="en-GB" sz="1600" dirty="0">
                <a:solidFill>
                  <a:schemeClr val="accent1">
                    <a:lumMod val="75000"/>
                  </a:schemeClr>
                </a:solidFill>
              </a:rPr>
              <a:t>							Still. </a:t>
            </a:r>
          </a:p>
          <a:p>
            <a:r>
              <a:rPr lang="en-GB" sz="1600" dirty="0">
                <a:solidFill>
                  <a:schemeClr val="accent1">
                    <a:lumMod val="75000"/>
                  </a:schemeClr>
                </a:solidFill>
              </a:rPr>
              <a:t>								Be. </a:t>
            </a:r>
          </a:p>
          <a:p>
            <a:endParaRPr lang="en-GB" sz="900" dirty="0">
              <a:solidFill>
                <a:schemeClr val="accent1">
                  <a:lumMod val="75000"/>
                </a:schemeClr>
              </a:solidFill>
            </a:endParaRPr>
          </a:p>
          <a:p>
            <a:r>
              <a:rPr lang="en-GB" sz="1600" dirty="0">
                <a:solidFill>
                  <a:schemeClr val="accent1">
                    <a:lumMod val="75000"/>
                  </a:schemeClr>
                </a:solidFill>
              </a:rPr>
              <a:t>									Let your God -</a:t>
            </a:r>
          </a:p>
          <a:p>
            <a:r>
              <a:rPr lang="en-GB" sz="1600" dirty="0">
                <a:solidFill>
                  <a:schemeClr val="accent1">
                    <a:lumMod val="75000"/>
                  </a:schemeClr>
                </a:solidFill>
              </a:rPr>
              <a:t>												Love you.</a:t>
            </a:r>
            <a:r>
              <a:rPr lang="en-GB" sz="1600" dirty="0"/>
              <a:t> </a:t>
            </a:r>
          </a:p>
        </p:txBody>
      </p:sp>
    </p:spTree>
    <p:extLst>
      <p:ext uri="{BB962C8B-B14F-4D97-AF65-F5344CB8AC3E}">
        <p14:creationId xmlns:p14="http://schemas.microsoft.com/office/powerpoint/2010/main" val="855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6047C-E5B6-B840-A464-A595E89F58DD}"/>
              </a:ext>
            </a:extLst>
          </p:cNvPr>
          <p:cNvPicPr>
            <a:picLocks noChangeAspect="1"/>
          </p:cNvPicPr>
          <p:nvPr/>
        </p:nvPicPr>
        <p:blipFill>
          <a:blip r:embed="rId3"/>
          <a:stretch>
            <a:fillRect/>
          </a:stretch>
        </p:blipFill>
        <p:spPr>
          <a:xfrm>
            <a:off x="320370" y="1"/>
            <a:ext cx="4951256" cy="6666270"/>
          </a:xfrm>
          <a:prstGeom prst="ellipse">
            <a:avLst/>
          </a:prstGeom>
          <a:effectLst>
            <a:softEdge rad="266700"/>
          </a:effectLst>
        </p:spPr>
      </p:pic>
      <p:sp>
        <p:nvSpPr>
          <p:cNvPr id="3" name="Rectangle 2">
            <a:extLst>
              <a:ext uri="{FF2B5EF4-FFF2-40B4-BE49-F238E27FC236}">
                <a16:creationId xmlns:a16="http://schemas.microsoft.com/office/drawing/2014/main" id="{43AFC46A-ED42-C34F-9CC6-838DE2B0EFE5}"/>
              </a:ext>
            </a:extLst>
          </p:cNvPr>
          <p:cNvSpPr/>
          <p:nvPr/>
        </p:nvSpPr>
        <p:spPr>
          <a:xfrm>
            <a:off x="5904181" y="685944"/>
            <a:ext cx="3564284" cy="5016758"/>
          </a:xfrm>
          <a:prstGeom prst="rect">
            <a:avLst/>
          </a:prstGeom>
          <a:noFill/>
        </p:spPr>
        <p:txBody>
          <a:bodyPr wrap="square" lIns="91440" tIns="45720" rIns="91440" bIns="45720">
            <a:spAutoFit/>
          </a:bodyPr>
          <a:lstStyle/>
          <a:p>
            <a:pPr algn="ctr"/>
            <a:r>
              <a:rPr lang="en-GB" sz="3200" b="1" dirty="0">
                <a:ln w="22225">
                  <a:solidFill>
                    <a:schemeClr val="accent2"/>
                  </a:solidFill>
                  <a:prstDash val="solid"/>
                </a:ln>
                <a:solidFill>
                  <a:schemeClr val="accent2">
                    <a:lumMod val="40000"/>
                    <a:lumOff val="60000"/>
                  </a:schemeClr>
                </a:solidFill>
              </a:rPr>
              <a:t>God said, “Come no nearer!</a:t>
            </a:r>
          </a:p>
          <a:p>
            <a:pPr algn="ctr"/>
            <a:endParaRPr lang="en-GB" sz="3200" b="1" dirty="0">
              <a:ln w="22225">
                <a:solidFill>
                  <a:schemeClr val="accent2"/>
                </a:solidFill>
                <a:prstDash val="solid"/>
              </a:ln>
              <a:solidFill>
                <a:schemeClr val="accent2">
                  <a:lumMod val="40000"/>
                  <a:lumOff val="60000"/>
                </a:schemeClr>
              </a:solidFill>
            </a:endParaRPr>
          </a:p>
          <a:p>
            <a:pPr algn="ctr"/>
            <a:r>
              <a:rPr lang="en-GB" sz="3200" b="1" dirty="0">
                <a:ln w="22225">
                  <a:solidFill>
                    <a:schemeClr val="accent2"/>
                  </a:solidFill>
                  <a:prstDash val="solid"/>
                </a:ln>
                <a:solidFill>
                  <a:schemeClr val="accent2">
                    <a:lumMod val="40000"/>
                    <a:lumOff val="60000"/>
                  </a:schemeClr>
                </a:solidFill>
              </a:rPr>
              <a:t>Remove your sandals from your feet,</a:t>
            </a:r>
          </a:p>
          <a:p>
            <a:pPr algn="ctr"/>
            <a:r>
              <a:rPr lang="en-GB" sz="3200" b="1" dirty="0">
                <a:ln w="22225">
                  <a:solidFill>
                    <a:schemeClr val="accent2"/>
                  </a:solidFill>
                  <a:prstDash val="solid"/>
                </a:ln>
                <a:solidFill>
                  <a:schemeClr val="accent2">
                    <a:lumMod val="40000"/>
                    <a:lumOff val="60000"/>
                  </a:schemeClr>
                </a:solidFill>
              </a:rPr>
              <a:t>for the place </a:t>
            </a:r>
          </a:p>
          <a:p>
            <a:pPr algn="ctr"/>
            <a:r>
              <a:rPr lang="en-GB" sz="3200" b="1" dirty="0">
                <a:ln w="22225">
                  <a:solidFill>
                    <a:schemeClr val="accent2"/>
                  </a:solidFill>
                  <a:prstDash val="solid"/>
                </a:ln>
                <a:solidFill>
                  <a:schemeClr val="accent2">
                    <a:lumMod val="40000"/>
                    <a:lumOff val="60000"/>
                  </a:schemeClr>
                </a:solidFill>
              </a:rPr>
              <a:t>on which you stand </a:t>
            </a:r>
          </a:p>
          <a:p>
            <a:pPr algn="ctr"/>
            <a:r>
              <a:rPr lang="en-GB" sz="3200" b="1" dirty="0">
                <a:ln w="22225">
                  <a:solidFill>
                    <a:schemeClr val="accent2"/>
                  </a:solidFill>
                  <a:prstDash val="solid"/>
                </a:ln>
                <a:solidFill>
                  <a:schemeClr val="accent2">
                    <a:lumMod val="40000"/>
                    <a:lumOff val="60000"/>
                  </a:schemeClr>
                </a:solidFill>
              </a:rPr>
              <a:t>is holy ground.  </a:t>
            </a:r>
            <a:endParaRPr lang="en-GB" sz="3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45F2A2BE-56C4-4748-8FE5-3F75F2033EBA}"/>
              </a:ext>
            </a:extLst>
          </p:cNvPr>
          <p:cNvSpPr/>
          <p:nvPr/>
        </p:nvSpPr>
        <p:spPr>
          <a:xfrm>
            <a:off x="7782490" y="5702702"/>
            <a:ext cx="1656224" cy="369332"/>
          </a:xfrm>
          <a:prstGeom prst="rect">
            <a:avLst/>
          </a:prstGeom>
          <a:noFill/>
        </p:spPr>
        <p:txBody>
          <a:bodyPr wrap="none" lIns="91440" tIns="45720" rIns="91440" bIns="45720">
            <a:spAutoFit/>
          </a:bodyPr>
          <a:lstStyle/>
          <a:p>
            <a:pPr algn="ctr"/>
            <a:r>
              <a:rPr lang="en-US" b="1" cap="none" spc="0" dirty="0">
                <a:ln w="22225">
                  <a:solidFill>
                    <a:schemeClr val="accent2"/>
                  </a:solidFill>
                  <a:prstDash val="solid"/>
                </a:ln>
                <a:solidFill>
                  <a:schemeClr val="accent2">
                    <a:lumMod val="40000"/>
                    <a:lumOff val="60000"/>
                  </a:schemeClr>
                </a:solidFill>
                <a:effectLst/>
              </a:rPr>
              <a:t>Exodus 3: 4-5</a:t>
            </a:r>
          </a:p>
        </p:txBody>
      </p:sp>
    </p:spTree>
    <p:extLst>
      <p:ext uri="{BB962C8B-B14F-4D97-AF65-F5344CB8AC3E}">
        <p14:creationId xmlns:p14="http://schemas.microsoft.com/office/powerpoint/2010/main" val="19176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6047C-E5B6-B840-A464-A595E89F58DD}"/>
              </a:ext>
            </a:extLst>
          </p:cNvPr>
          <p:cNvPicPr>
            <a:picLocks noChangeAspect="1"/>
          </p:cNvPicPr>
          <p:nvPr/>
        </p:nvPicPr>
        <p:blipFill>
          <a:blip r:embed="rId3"/>
          <a:stretch>
            <a:fillRect/>
          </a:stretch>
        </p:blipFill>
        <p:spPr>
          <a:xfrm>
            <a:off x="320370" y="1"/>
            <a:ext cx="4951256" cy="6666270"/>
          </a:xfrm>
          <a:prstGeom prst="ellipse">
            <a:avLst/>
          </a:prstGeom>
          <a:effectLst>
            <a:softEdge rad="266700"/>
          </a:effectLst>
        </p:spPr>
      </p:pic>
      <p:sp>
        <p:nvSpPr>
          <p:cNvPr id="3" name="Rectangle 2">
            <a:extLst>
              <a:ext uri="{FF2B5EF4-FFF2-40B4-BE49-F238E27FC236}">
                <a16:creationId xmlns:a16="http://schemas.microsoft.com/office/drawing/2014/main" id="{43AFC46A-ED42-C34F-9CC6-838DE2B0EFE5}"/>
              </a:ext>
            </a:extLst>
          </p:cNvPr>
          <p:cNvSpPr/>
          <p:nvPr/>
        </p:nvSpPr>
        <p:spPr>
          <a:xfrm>
            <a:off x="6096000" y="1209477"/>
            <a:ext cx="3331026" cy="4247317"/>
          </a:xfrm>
          <a:prstGeom prst="rect">
            <a:avLst/>
          </a:prstGeom>
          <a:noFill/>
        </p:spPr>
        <p:txBody>
          <a:bodyPr wrap="squar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rPr>
              <a:t>Placing ourselves in the Presence of God</a:t>
            </a:r>
            <a:endParaRPr lang="en-GB"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5952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CF39-B9C2-A945-A713-1A272BA159DF}"/>
              </a:ext>
            </a:extLst>
          </p:cNvPr>
          <p:cNvSpPr/>
          <p:nvPr/>
        </p:nvSpPr>
        <p:spPr>
          <a:xfrm>
            <a:off x="489619" y="399547"/>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a:t>
            </a:r>
          </a:p>
          <a:p>
            <a:pPr algn="ctr"/>
            <a:r>
              <a:rPr lang="en-GB" sz="3600" b="1" cap="none" spc="0" dirty="0">
                <a:ln w="22225">
                  <a:solidFill>
                    <a:schemeClr val="accent2"/>
                  </a:solidFill>
                  <a:prstDash val="solid"/>
                </a:ln>
                <a:solidFill>
                  <a:schemeClr val="accent2">
                    <a:lumMod val="40000"/>
                    <a:lumOff val="60000"/>
                  </a:schemeClr>
                </a:solidFill>
                <a:effectLst/>
              </a:rPr>
              <a:t>for Evangelisation</a:t>
            </a:r>
          </a:p>
        </p:txBody>
      </p:sp>
      <p:pic>
        <p:nvPicPr>
          <p:cNvPr id="4" name="Picture 3" descr="A screenshot of a cell phone&#10;&#10;Description automatically generated">
            <a:extLst>
              <a:ext uri="{FF2B5EF4-FFF2-40B4-BE49-F238E27FC236}">
                <a16:creationId xmlns:a16="http://schemas.microsoft.com/office/drawing/2014/main" id="{BE902806-9D95-D843-914E-CAB92562CC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9620" y="2288796"/>
            <a:ext cx="8846886" cy="4460920"/>
          </a:xfrm>
          <a:prstGeom prst="rect">
            <a:avLst/>
          </a:prstGeom>
        </p:spPr>
      </p:pic>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4"/>
          <a:stretch>
            <a:fillRect/>
          </a:stretch>
        </p:blipFill>
        <p:spPr>
          <a:xfrm>
            <a:off x="6096000" y="237368"/>
            <a:ext cx="3084236" cy="2051428"/>
          </a:xfrm>
          <a:prstGeom prst="dodecagon">
            <a:avLst/>
          </a:prstGeom>
        </p:spPr>
      </p:pic>
    </p:spTree>
    <p:extLst>
      <p:ext uri="{BB962C8B-B14F-4D97-AF65-F5344CB8AC3E}">
        <p14:creationId xmlns:p14="http://schemas.microsoft.com/office/powerpoint/2010/main" val="25088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CF39-B9C2-A945-A713-1A272BA159DF}"/>
              </a:ext>
            </a:extLst>
          </p:cNvPr>
          <p:cNvSpPr/>
          <p:nvPr/>
        </p:nvSpPr>
        <p:spPr>
          <a:xfrm>
            <a:off x="489619" y="399547"/>
            <a:ext cx="4779780" cy="1754326"/>
          </a:xfrm>
          <a:prstGeom prst="rect">
            <a:avLst/>
          </a:prstGeom>
          <a:noFill/>
        </p:spPr>
        <p:txBody>
          <a:bodyPr wrap="square" lIns="91440" tIns="45720" rIns="91440" bIns="45720">
            <a:spAutoFit/>
          </a:bodyPr>
          <a:lstStyle/>
          <a:p>
            <a:pPr algn="ctr"/>
            <a:r>
              <a:rPr lang="en-GB" sz="3600" b="1" cap="none" spc="0" dirty="0">
                <a:ln w="22225">
                  <a:solidFill>
                    <a:schemeClr val="accent2"/>
                  </a:solidFill>
                  <a:prstDash val="solid"/>
                </a:ln>
                <a:solidFill>
                  <a:schemeClr val="accent2">
                    <a:lumMod val="40000"/>
                    <a:lumOff val="60000"/>
                  </a:schemeClr>
                </a:solidFill>
                <a:effectLst/>
              </a:rPr>
              <a:t>Towards a mission statement </a:t>
            </a:r>
          </a:p>
          <a:p>
            <a:pPr algn="ctr"/>
            <a:r>
              <a:rPr lang="en-GB" sz="3600" b="1" cap="none" spc="0" dirty="0">
                <a:ln w="22225">
                  <a:solidFill>
                    <a:schemeClr val="accent2"/>
                  </a:solidFill>
                  <a:prstDash val="solid"/>
                </a:ln>
                <a:solidFill>
                  <a:schemeClr val="accent2">
                    <a:lumMod val="40000"/>
                    <a:lumOff val="60000"/>
                  </a:schemeClr>
                </a:solidFill>
                <a:effectLst/>
              </a:rPr>
              <a:t>for Evangelisation</a:t>
            </a:r>
          </a:p>
        </p:txBody>
      </p:sp>
      <p:pic>
        <p:nvPicPr>
          <p:cNvPr id="4" name="Picture 3" descr="A screenshot of a cell phone&#10;&#10;Description automatically generated">
            <a:extLst>
              <a:ext uri="{FF2B5EF4-FFF2-40B4-BE49-F238E27FC236}">
                <a16:creationId xmlns:a16="http://schemas.microsoft.com/office/drawing/2014/main" id="{BE902806-9D95-D843-914E-CAB92562CC45}"/>
              </a:ext>
            </a:extLst>
          </p:cNvPr>
          <p:cNvPicPr>
            <a:picLocks noChangeAspect="1"/>
          </p:cNvPicPr>
          <p:nvPr/>
        </p:nvPicPr>
        <p:blipFill rotWithShape="1">
          <a:blip r:embed="rId3">
            <a:clrChange>
              <a:clrFrom>
                <a:srgbClr val="FFFFFF"/>
              </a:clrFrom>
              <a:clrTo>
                <a:srgbClr val="FFFFFF">
                  <a:alpha val="0"/>
                </a:srgbClr>
              </a:clrTo>
            </a:clrChange>
          </a:blip>
          <a:srcRect t="47018" b="37759"/>
          <a:stretch/>
        </p:blipFill>
        <p:spPr>
          <a:xfrm>
            <a:off x="734069" y="3148587"/>
            <a:ext cx="8446167" cy="1754326"/>
          </a:xfrm>
          <a:prstGeom prst="rect">
            <a:avLst/>
          </a:prstGeom>
        </p:spPr>
      </p:pic>
      <p:pic>
        <p:nvPicPr>
          <p:cNvPr id="3" name="Picture 2" descr="A dirt path in a forest&#10;&#10;Description automatically generated">
            <a:extLst>
              <a:ext uri="{FF2B5EF4-FFF2-40B4-BE49-F238E27FC236}">
                <a16:creationId xmlns:a16="http://schemas.microsoft.com/office/drawing/2014/main" id="{BC6810B4-7D27-BF45-8375-6AFAFBBB4AB7}"/>
              </a:ext>
            </a:extLst>
          </p:cNvPr>
          <p:cNvPicPr>
            <a:picLocks noChangeAspect="1"/>
          </p:cNvPicPr>
          <p:nvPr/>
        </p:nvPicPr>
        <p:blipFill>
          <a:blip r:embed="rId4"/>
          <a:stretch>
            <a:fillRect/>
          </a:stretch>
        </p:blipFill>
        <p:spPr>
          <a:xfrm>
            <a:off x="6096000" y="237368"/>
            <a:ext cx="3084236" cy="2051428"/>
          </a:xfrm>
          <a:prstGeom prst="dodecagon">
            <a:avLst/>
          </a:prstGeom>
        </p:spPr>
      </p:pic>
    </p:spTree>
    <p:extLst>
      <p:ext uri="{BB962C8B-B14F-4D97-AF65-F5344CB8AC3E}">
        <p14:creationId xmlns:p14="http://schemas.microsoft.com/office/powerpoint/2010/main" val="421414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{ADCBF88A-BCD4-A448-BA4E-38A588074927}tf10001060</Template>
  <TotalTime>6211</TotalTime>
  <Words>1614</Words>
  <Application>Microsoft Macintosh PowerPoint</Application>
  <PresentationFormat>Widescreen</PresentationFormat>
  <Paragraphs>161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Helvetica Neue</vt:lpstr>
      <vt:lpstr>Times New Roman</vt:lpstr>
      <vt:lpstr>Trebuchet MS</vt:lpstr>
      <vt:lpstr>Wingdings 3</vt:lpstr>
      <vt:lpstr>Facet</vt:lpstr>
      <vt:lpstr>SEEKING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Cawley</dc:creator>
  <cp:lastModifiedBy>Susan Cawley</cp:lastModifiedBy>
  <cp:revision>54</cp:revision>
  <cp:lastPrinted>2019-04-08T17:10:44Z</cp:lastPrinted>
  <dcterms:created xsi:type="dcterms:W3CDTF">2019-04-04T08:29:01Z</dcterms:created>
  <dcterms:modified xsi:type="dcterms:W3CDTF">2019-04-12T11:03:38Z</dcterms:modified>
</cp:coreProperties>
</file>